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265" r:id="rId7"/>
    <p:sldId id="266" r:id="rId8"/>
    <p:sldId id="281" r:id="rId9"/>
    <p:sldId id="267" r:id="rId10"/>
    <p:sldId id="280" r:id="rId11"/>
    <p:sldId id="279" r:id="rId12"/>
    <p:sldId id="268" r:id="rId13"/>
    <p:sldId id="270" r:id="rId14"/>
    <p:sldId id="271" r:id="rId15"/>
    <p:sldId id="272" r:id="rId16"/>
    <p:sldId id="273" r:id="rId17"/>
    <p:sldId id="278" r:id="rId18"/>
    <p:sldId id="275" r:id="rId19"/>
    <p:sldId id="276" r:id="rId20"/>
    <p:sldId id="277" r:id="rId21"/>
    <p:sldId id="2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FFFFFF"/>
    <a:srgbClr val="33CC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D99224-CE5D-471C-8774-C6C12C5AAF10}" v="66" dt="2022-11-28T17:54:12.885"/>
    <p1510:client id="{671EE603-563A-4BC0-B27D-E89BDEAF3D63}" v="76" dt="2022-11-28T16:34:54.9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4660"/>
  </p:normalViewPr>
  <p:slideViewPr>
    <p:cSldViewPr snapToGrid="0">
      <p:cViewPr>
        <p:scale>
          <a:sx n="76" d="100"/>
          <a:sy n="76" d="100"/>
        </p:scale>
        <p:origin x="172" y="-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564D2-04BE-4911-8E4F-F5256202AB9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7BE29-B20A-4630-8379-5FFF535BD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48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7BE29-B20A-4630-8379-5FFF535BD8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90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F3C1-B914-8EDE-1539-52E80FCDC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C0D53-0882-5D6A-89D0-A39C8E9CE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3DA03-2B90-D6A2-0BB2-0CB63F4A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B29B-3B7A-443E-8411-02D122B24C95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611AA-DAF1-360C-12C2-CD4FE75F2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C6209-F9F4-C7AA-0881-ED1C36B8D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AAE7-9533-4863-A5FA-0C3AAB4D3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48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D616F-BA4C-7E5A-2012-183A063B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F4A97-815A-E765-9D79-469DED52A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3F0CD-52B6-4029-76B6-C5B7AEBF0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B29B-3B7A-443E-8411-02D122B24C95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62918-92DB-D23C-55CE-22AA9861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EB459-3F55-7301-A19F-09154B52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AAE7-9533-4863-A5FA-0C3AAB4D3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3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E49D8E-7B74-68C7-9AC3-D519FBF93D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5FA278-0388-6A49-DC3C-FEE605E12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97C0E-3C76-B5A3-346C-30097664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B29B-3B7A-443E-8411-02D122B24C95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A5C6B-B799-E7FF-741D-341C0FEEC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CAE33-FE45-E1D4-3ECD-63D504C7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AAE7-9533-4863-A5FA-0C3AAB4D3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47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C1D5D-AD82-CB6E-0DE2-D0034E525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5C9CE-4B2B-7F02-C04D-7DFA30EA3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8C984-D432-0D7D-17FA-F019DE179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B29B-3B7A-443E-8411-02D122B24C95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654E4-E59E-4F20-EA03-6A0B5A929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EFB3F-ECAF-982B-1C9F-0AC0DC57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AAE7-9533-4863-A5FA-0C3AAB4D3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2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1CEAD-209A-BD97-2DA0-284CDB02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EB29C-8B7B-DC72-40A6-83786A9CF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EC27A-80B1-0622-48B3-DDBCE847B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B29B-3B7A-443E-8411-02D122B24C95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D2FE9-043E-3F43-A8E6-4871BF5CC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5690A-840E-B51D-8D3A-A9A1FFE80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AAE7-9533-4863-A5FA-0C3AAB4D3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3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E52B-F49A-D243-63B5-BC55A88E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485AE-46BA-AEDE-4A19-2918907745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5EDCB-E56C-62A1-D2C1-98B55FF9D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C8832-E0EF-9491-7C75-944B68AB7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B29B-3B7A-443E-8411-02D122B24C95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2C387-E9AE-E66E-51A1-A6C15A616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A9AB1-32C4-45E7-E655-396B4639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AAE7-9533-4863-A5FA-0C3AAB4D3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61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6045-C626-F28E-F8D1-17D4C89F4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7B2B7-D86B-56EF-9B62-850E8E7F7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C4299E-ED25-E66B-7AE8-E74221EF6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C64A83-449E-9DAD-743B-60714D25F4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E1960C-C5A5-D3BC-819E-52678C4FD9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A94181-563E-5D06-4220-47D014672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B29B-3B7A-443E-8411-02D122B24C95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97471-2E0D-F93D-6AF7-7B088A91D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F44BF-B4AF-BB07-0620-63F5D661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AAE7-9533-4863-A5FA-0C3AAB4D3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5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0004A-0AB7-529F-5B07-A5F04A1CA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18655-3870-5EAC-B29C-FC31D493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B29B-3B7A-443E-8411-02D122B24C95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272DF6-A38F-1F6D-AD82-AA287630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9745C-1D91-15B9-DFA5-F27B2367B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AAE7-9533-4863-A5FA-0C3AAB4D3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05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DA79DD-B067-EC89-D3A8-84B02A224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B29B-3B7A-443E-8411-02D122B24C95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65A1DB-BD67-8657-89B5-1FAEED77C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C9A80-0093-418D-33F1-AED02EC0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AAE7-9533-4863-A5FA-0C3AAB4D3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4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CAF2F-1019-2425-E072-2D79859F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ECA52-2B5A-1FA3-C009-BA35F86AA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D4526-ECC9-4345-BC4A-FEB754412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74607-5294-D5A3-96AD-CAE5E5EF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B29B-3B7A-443E-8411-02D122B24C95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8AA668-5A9B-E379-689A-58DCCAE6F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820B6-3FC0-424C-F7AE-192EBF2D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AAE7-9533-4863-A5FA-0C3AAB4D3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FB840-142F-E81B-F5A6-1746311B9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39E62C-DC1E-0DC4-2F79-262DDA5703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72CAAA-C1B2-73B1-6FC2-00C0FD23C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ADF33-19BF-5AB0-01A3-59009A41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B29B-3B7A-443E-8411-02D122B24C95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40B1D-3465-C814-F871-162F22B4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D44EB-F32D-FD35-1946-6912552BA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AAE7-9533-4863-A5FA-0C3AAB4D3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17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49D36E-63EA-59AE-6001-AE2658FA1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8E738-CB02-59C3-712A-195F6F846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5AFEE-554C-7C45-554D-735C7610C6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7B29B-3B7A-443E-8411-02D122B24C95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34F61-D1A5-BA87-C779-E211FB73F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CF7D1-9EE8-13B6-DA6D-1280634AF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2AAE7-9533-4863-A5FA-0C3AAB4D3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93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21psHRQRRw4?feature=oembed" TargetMode="External"/><Relationship Id="rId6" Type="http://schemas.openxmlformats.org/officeDocument/2006/relationships/image" Target="../media/image4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F61B-2BC5-55CF-F383-D2F1725E0A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6E0207-0C86-F473-2282-B0FC528D1C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outdoor, ground, person&#10;&#10;Description automatically generated">
            <a:extLst>
              <a:ext uri="{FF2B5EF4-FFF2-40B4-BE49-F238E27FC236}">
                <a16:creationId xmlns:a16="http://schemas.microsoft.com/office/drawing/2014/main" id="{A0A808CC-2FA1-263B-D261-B4EF0F706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F4FB772-1E98-6B7D-74D4-58C513FC8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1" y="4500880"/>
            <a:ext cx="2167286" cy="2164080"/>
          </a:xfrm>
          <a:prstGeom prst="rect">
            <a:avLst/>
          </a:prstGeom>
        </p:spPr>
      </p:pic>
      <p:pic>
        <p:nvPicPr>
          <p:cNvPr id="7" name="Picture 6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B9DCE3B8-1467-455E-73F1-DB14A175C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37" y="4624277"/>
            <a:ext cx="1905377" cy="1917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C0CE73-88D1-D3A5-26BF-67D8DCEE331B}"/>
              </a:ext>
            </a:extLst>
          </p:cNvPr>
          <p:cNvSpPr txBox="1"/>
          <p:nvPr/>
        </p:nvSpPr>
        <p:spPr>
          <a:xfrm>
            <a:off x="3027436" y="969480"/>
            <a:ext cx="6134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NASA </a:t>
            </a:r>
            <a:r>
              <a:rPr lang="en-US" sz="4800" dirty="0" err="1">
                <a:solidFill>
                  <a:schemeClr val="bg1"/>
                </a:solidFill>
              </a:rPr>
              <a:t>Lunabotics</a:t>
            </a:r>
            <a:endParaRPr lang="en-US" sz="4800" dirty="0">
              <a:solidFill>
                <a:schemeClr val="bg1"/>
              </a:solidFill>
            </a:endParaRPr>
          </a:p>
          <a:p>
            <a:pPr algn="ctr"/>
            <a:r>
              <a:rPr lang="en-US" sz="4800" dirty="0">
                <a:solidFill>
                  <a:schemeClr val="bg1"/>
                </a:solidFill>
              </a:rPr>
              <a:t>Regolith Mining Rover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3DF3B-80BB-2EA2-658D-EEE8331A4DCD}"/>
              </a:ext>
            </a:extLst>
          </p:cNvPr>
          <p:cNvSpPr txBox="1"/>
          <p:nvPr/>
        </p:nvSpPr>
        <p:spPr>
          <a:xfrm>
            <a:off x="2942391" y="3602038"/>
            <a:ext cx="6304189" cy="15388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a typeface="Calibri"/>
                <a:cs typeface="Calibri"/>
              </a:rPr>
              <a:t>Kinematics &amp; Simulation for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ea typeface="Calibri"/>
                <a:cs typeface="Calibri"/>
              </a:rPr>
              <a:t>EE 428 Robotics Fundamentals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Kevin Jordan</a:t>
            </a:r>
          </a:p>
        </p:txBody>
      </p:sp>
    </p:spTree>
    <p:extLst>
      <p:ext uri="{BB962C8B-B14F-4D97-AF65-F5344CB8AC3E}">
        <p14:creationId xmlns:p14="http://schemas.microsoft.com/office/powerpoint/2010/main" val="1182931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147276-8664-C433-78CE-E45CA4AA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picture containing text, projectile, night sky&#10;&#10;Description automatically generated">
            <a:extLst>
              <a:ext uri="{FF2B5EF4-FFF2-40B4-BE49-F238E27FC236}">
                <a16:creationId xmlns:a16="http://schemas.microsoft.com/office/drawing/2014/main" id="{5CF867DA-046C-F7F4-370E-A2C52CAAA1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588"/>
            <a:ext cx="12192000" cy="68564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B94646-9841-7764-6E72-51407DB7B4ED}"/>
              </a:ext>
            </a:extLst>
          </p:cNvPr>
          <p:cNvSpPr/>
          <p:nvPr/>
        </p:nvSpPr>
        <p:spPr>
          <a:xfrm>
            <a:off x="-1504" y="0"/>
            <a:ext cx="1219198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53C0F93-584B-191D-5723-A30F1095A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1" y="4500880"/>
            <a:ext cx="2167286" cy="2164080"/>
          </a:xfrm>
          <a:prstGeom prst="rect">
            <a:avLst/>
          </a:prstGeom>
        </p:spPr>
      </p:pic>
      <p:pic>
        <p:nvPicPr>
          <p:cNvPr id="11" name="Picture 10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C3B1FF62-CF13-1A46-2C91-E5D1999AF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37" y="4624277"/>
            <a:ext cx="1905377" cy="1917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0DE62-F6A6-4CEF-446B-7D34BEB76B5D}"/>
              </a:ext>
            </a:extLst>
          </p:cNvPr>
          <p:cNvSpPr txBox="1"/>
          <p:nvPr/>
        </p:nvSpPr>
        <p:spPr>
          <a:xfrm>
            <a:off x="836676" y="704740"/>
            <a:ext cx="105155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IV. 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096C6-6209-6AE3-29C6-BD664AE98DBB}"/>
              </a:ext>
            </a:extLst>
          </p:cNvPr>
          <p:cNvSpPr txBox="1"/>
          <p:nvPr/>
        </p:nvSpPr>
        <p:spPr>
          <a:xfrm>
            <a:off x="836675" y="1379053"/>
            <a:ext cx="105155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cs typeface="Calibri" panose="020F0502020204030204"/>
              </a:rPr>
              <a:t>a. </a:t>
            </a:r>
            <a:r>
              <a:rPr lang="en-US" sz="2800" u="sng" dirty="0">
                <a:solidFill>
                  <a:schemeClr val="bg1"/>
                </a:solidFill>
                <a:cs typeface="Calibri" panose="020F0502020204030204"/>
              </a:rPr>
              <a:t>ROS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AC7D672-94E8-7A17-382E-41563EE9F9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0" b="6817"/>
          <a:stretch/>
        </p:blipFill>
        <p:spPr>
          <a:xfrm>
            <a:off x="2373330" y="1435797"/>
            <a:ext cx="7555772" cy="43089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06F3EB-C0D6-9603-A8D3-15D4B36AEAC8}"/>
              </a:ext>
            </a:extLst>
          </p:cNvPr>
          <p:cNvSpPr txBox="1"/>
          <p:nvPr/>
        </p:nvSpPr>
        <p:spPr>
          <a:xfrm>
            <a:off x="1" y="1914763"/>
            <a:ext cx="2371804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Middleware robot system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Graph / node-based message passing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Service &amp; client “multithreading”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“compiled” using language agnostic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catkin_make</a:t>
            </a:r>
            <a:endParaRPr lang="en-US" dirty="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69B001-93D9-E1A7-AD03-4C1C8CC42F62}"/>
              </a:ext>
            </a:extLst>
          </p:cNvPr>
          <p:cNvSpPr txBox="1"/>
          <p:nvPr/>
        </p:nvSpPr>
        <p:spPr>
          <a:xfrm>
            <a:off x="9959137" y="2303443"/>
            <a:ext cx="23718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List of running nodes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66264-D7B5-067E-04EE-DBE19C9C46DD}"/>
              </a:ext>
            </a:extLst>
          </p:cNvPr>
          <p:cNvSpPr txBox="1"/>
          <p:nvPr/>
        </p:nvSpPr>
        <p:spPr>
          <a:xfrm>
            <a:off x="3722670" y="5881692"/>
            <a:ext cx="237180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“Master” node and process controller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964C2E-A42D-6C61-5D15-EE8FA9453DEE}"/>
              </a:ext>
            </a:extLst>
          </p:cNvPr>
          <p:cNvSpPr txBox="1"/>
          <p:nvPr/>
        </p:nvSpPr>
        <p:spPr>
          <a:xfrm>
            <a:off x="6289496" y="243075"/>
            <a:ext cx="382027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Graph showing message “publisher” and “subscriber” data flow for robot joint states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D61A44-5ED8-C3C8-E595-E00ABC6A0391}"/>
              </a:ext>
            </a:extLst>
          </p:cNvPr>
          <p:cNvCxnSpPr/>
          <p:nvPr/>
        </p:nvCxnSpPr>
        <p:spPr>
          <a:xfrm flipV="1">
            <a:off x="5167901" y="4828854"/>
            <a:ext cx="174661" cy="101085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D242F1-470E-85CC-EFEF-FA6121E578C0}"/>
              </a:ext>
            </a:extLst>
          </p:cNvPr>
          <p:cNvCxnSpPr>
            <a:cxnSpLocks/>
          </p:cNvCxnSpPr>
          <p:nvPr/>
        </p:nvCxnSpPr>
        <p:spPr>
          <a:xfrm flipH="1">
            <a:off x="7602876" y="2753474"/>
            <a:ext cx="3061699" cy="82301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CFCA74-259B-38CC-0083-F86302929AF1}"/>
              </a:ext>
            </a:extLst>
          </p:cNvPr>
          <p:cNvCxnSpPr>
            <a:cxnSpLocks/>
          </p:cNvCxnSpPr>
          <p:nvPr/>
        </p:nvCxnSpPr>
        <p:spPr>
          <a:xfrm flipH="1">
            <a:off x="6647380" y="1023498"/>
            <a:ext cx="565078" cy="69872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088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147276-8664-C433-78CE-E45CA4AA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picture containing text, projectile, night sky&#10;&#10;Description automatically generated">
            <a:extLst>
              <a:ext uri="{FF2B5EF4-FFF2-40B4-BE49-F238E27FC236}">
                <a16:creationId xmlns:a16="http://schemas.microsoft.com/office/drawing/2014/main" id="{5CF867DA-046C-F7F4-370E-A2C52CAAA1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588"/>
            <a:ext cx="12192000" cy="68564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B94646-9841-7764-6E72-51407DB7B4ED}"/>
              </a:ext>
            </a:extLst>
          </p:cNvPr>
          <p:cNvSpPr/>
          <p:nvPr/>
        </p:nvSpPr>
        <p:spPr>
          <a:xfrm>
            <a:off x="-1504" y="0"/>
            <a:ext cx="1219198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53C0F93-584B-191D-5723-A30F1095A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1" y="4500880"/>
            <a:ext cx="2167286" cy="2164080"/>
          </a:xfrm>
          <a:prstGeom prst="rect">
            <a:avLst/>
          </a:prstGeom>
        </p:spPr>
      </p:pic>
      <p:pic>
        <p:nvPicPr>
          <p:cNvPr id="11" name="Picture 10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C3B1FF62-CF13-1A46-2C91-E5D1999AF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37" y="4624277"/>
            <a:ext cx="1905377" cy="1917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0DE62-F6A6-4CEF-446B-7D34BEB76B5D}"/>
              </a:ext>
            </a:extLst>
          </p:cNvPr>
          <p:cNvSpPr txBox="1"/>
          <p:nvPr/>
        </p:nvSpPr>
        <p:spPr>
          <a:xfrm>
            <a:off x="836676" y="704740"/>
            <a:ext cx="105155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IV. 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096C6-6209-6AE3-29C6-BD664AE98DBB}"/>
              </a:ext>
            </a:extLst>
          </p:cNvPr>
          <p:cNvSpPr txBox="1"/>
          <p:nvPr/>
        </p:nvSpPr>
        <p:spPr>
          <a:xfrm>
            <a:off x="836675" y="1440697"/>
            <a:ext cx="105155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cs typeface="Calibri" panose="020F0502020204030204"/>
              </a:rPr>
              <a:t>b. URDF &amp; other needed filetypes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AB6DB14-11C7-5183-46FA-8A559C94A2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1" t="7191" b="6816"/>
          <a:stretch/>
        </p:blipFill>
        <p:spPr>
          <a:xfrm>
            <a:off x="112029" y="2054225"/>
            <a:ext cx="7664521" cy="4690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EED14E-3A9B-8847-F5BB-65C534FC11BD}"/>
              </a:ext>
            </a:extLst>
          </p:cNvPr>
          <p:cNvSpPr txBox="1"/>
          <p:nvPr/>
        </p:nvSpPr>
        <p:spPr>
          <a:xfrm>
            <a:off x="6366260" y="47586"/>
            <a:ext cx="5822691" cy="24006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bg1"/>
                </a:solidFill>
                <a:cs typeface="Calibri" panose="020F0502020204030204"/>
              </a:rPr>
              <a:t>Unified Robot Description Format (.</a:t>
            </a:r>
            <a:r>
              <a:rPr lang="en-US" sz="2000" u="sng" dirty="0" err="1">
                <a:solidFill>
                  <a:schemeClr val="bg1"/>
                </a:solidFill>
                <a:cs typeface="Calibri" panose="020F0502020204030204"/>
              </a:rPr>
              <a:t>urdf</a:t>
            </a:r>
            <a:r>
              <a:rPr lang="en-US" sz="2000" u="sng" dirty="0">
                <a:solidFill>
                  <a:schemeClr val="bg1"/>
                </a:solidFill>
                <a:cs typeface="Calibri" panose="020F0502020204030204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Used to build joint-link model, define physics parameters, &amp; sensor plugins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bg1"/>
                </a:solidFill>
                <a:cs typeface="Calibri" panose="020F0502020204030204"/>
              </a:rPr>
              <a:t>Launch files (.launch)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Used to start all needed environments and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bg1"/>
                </a:solidFill>
                <a:cs typeface="Calibri" panose="020F0502020204030204"/>
              </a:rPr>
              <a:t>World files (.world or .</a:t>
            </a:r>
            <a:r>
              <a:rPr lang="en-US" sz="2000" u="sng" dirty="0" err="1">
                <a:solidFill>
                  <a:schemeClr val="bg1"/>
                </a:solidFill>
                <a:cs typeface="Calibri" panose="020F0502020204030204"/>
              </a:rPr>
              <a:t>sdf</a:t>
            </a:r>
            <a:r>
              <a:rPr lang="en-US" sz="2000" u="sng" dirty="0">
                <a:solidFill>
                  <a:schemeClr val="bg1"/>
                </a:solidFill>
                <a:cs typeface="Calibri" panose="020F0502020204030204"/>
              </a:rPr>
              <a:t>)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Specifies base world model objects &amp; parameters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3C9F1-40A5-5B4F-123F-4365B05EAF46}"/>
              </a:ext>
            </a:extLst>
          </p:cNvPr>
          <p:cNvSpPr txBox="1"/>
          <p:nvPr/>
        </p:nvSpPr>
        <p:spPr>
          <a:xfrm>
            <a:off x="7745728" y="2357420"/>
            <a:ext cx="4371305" cy="24006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bg1"/>
                </a:solidFill>
                <a:cs typeface="Calibri" panose="020F0502020204030204"/>
              </a:rPr>
              <a:t>Configuration files (.config or .</a:t>
            </a:r>
            <a:r>
              <a:rPr lang="en-US" sz="2000" u="sng" dirty="0" err="1">
                <a:solidFill>
                  <a:schemeClr val="bg1"/>
                </a:solidFill>
                <a:cs typeface="Calibri" panose="020F0502020204030204"/>
              </a:rPr>
              <a:t>rviz</a:t>
            </a:r>
            <a:r>
              <a:rPr lang="en-US" sz="2000" u="sng" dirty="0">
                <a:solidFill>
                  <a:schemeClr val="bg1"/>
                </a:solidFill>
                <a:cs typeface="Calibri" panose="020F0502020204030204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Set parameters in simulation environments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bg1"/>
                </a:solidFill>
                <a:cs typeface="Calibri" panose="020F0502020204030204"/>
              </a:rPr>
              <a:t>Node files (.</a:t>
            </a:r>
            <a:r>
              <a:rPr lang="en-US" sz="2000" u="sng" dirty="0" err="1">
                <a:solidFill>
                  <a:schemeClr val="bg1"/>
                </a:solidFill>
                <a:cs typeface="Calibri" panose="020F0502020204030204"/>
              </a:rPr>
              <a:t>cpp</a:t>
            </a:r>
            <a:r>
              <a:rPr lang="en-US" sz="2000" u="sng" dirty="0">
                <a:solidFill>
                  <a:schemeClr val="bg1"/>
                </a:solidFill>
                <a:cs typeface="Calibri" panose="020F0502020204030204"/>
              </a:rPr>
              <a:t> or .</a:t>
            </a:r>
            <a:r>
              <a:rPr lang="en-US" sz="2000" u="sng" dirty="0" err="1">
                <a:solidFill>
                  <a:schemeClr val="bg1"/>
                </a:solidFill>
                <a:cs typeface="Calibri" panose="020F0502020204030204"/>
              </a:rPr>
              <a:t>py</a:t>
            </a:r>
            <a:r>
              <a:rPr lang="en-US" sz="2000" u="sng" dirty="0">
                <a:solidFill>
                  <a:schemeClr val="bg1"/>
                </a:solidFill>
                <a:cs typeface="Calibri" panose="020F0502020204030204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Robot functions source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bg1"/>
                </a:solidFill>
                <a:cs typeface="Calibri" panose="020F0502020204030204"/>
              </a:rPr>
              <a:t>Build files (.xml &amp; CMakeLists.txt)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Used to “compile” all other files into ROS executable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45B813-2C63-FBE0-CD0F-C47D3DF2C02F}"/>
              </a:ext>
            </a:extLst>
          </p:cNvPr>
          <p:cNvSpPr txBox="1"/>
          <p:nvPr/>
        </p:nvSpPr>
        <p:spPr>
          <a:xfrm>
            <a:off x="7744204" y="4648730"/>
            <a:ext cx="2213409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bg1"/>
                </a:solidFill>
                <a:cs typeface="Calibri" panose="020F0502020204030204"/>
              </a:rPr>
              <a:t>.</a:t>
            </a:r>
            <a:r>
              <a:rPr lang="en-US" sz="2000" u="sng" dirty="0" err="1">
                <a:solidFill>
                  <a:schemeClr val="bg1"/>
                </a:solidFill>
                <a:cs typeface="Calibri" panose="020F0502020204030204"/>
              </a:rPr>
              <a:t>xacro</a:t>
            </a:r>
            <a:r>
              <a:rPr lang="en-US" sz="2000" u="sng" dirty="0">
                <a:solidFill>
                  <a:schemeClr val="bg1"/>
                </a:solidFill>
                <a:cs typeface="Calibri" panose="020F0502020204030204"/>
              </a:rPr>
              <a:t> &amp; .gazebo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Optional better description filetypes</a:t>
            </a:r>
          </a:p>
        </p:txBody>
      </p:sp>
    </p:spTree>
    <p:extLst>
      <p:ext uri="{BB962C8B-B14F-4D97-AF65-F5344CB8AC3E}">
        <p14:creationId xmlns:p14="http://schemas.microsoft.com/office/powerpoint/2010/main" val="1657077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147276-8664-C433-78CE-E45CA4AA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picture containing text, projectile, night sky&#10;&#10;Description automatically generated">
            <a:extLst>
              <a:ext uri="{FF2B5EF4-FFF2-40B4-BE49-F238E27FC236}">
                <a16:creationId xmlns:a16="http://schemas.microsoft.com/office/drawing/2014/main" id="{5CF867DA-046C-F7F4-370E-A2C52CAAA1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588"/>
            <a:ext cx="12192000" cy="68564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B94646-9841-7764-6E72-51407DB7B4ED}"/>
              </a:ext>
            </a:extLst>
          </p:cNvPr>
          <p:cNvSpPr/>
          <p:nvPr/>
        </p:nvSpPr>
        <p:spPr>
          <a:xfrm>
            <a:off x="-1504" y="0"/>
            <a:ext cx="1219198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53C0F93-584B-191D-5723-A30F1095A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1" y="4500880"/>
            <a:ext cx="2167286" cy="2164080"/>
          </a:xfrm>
          <a:prstGeom prst="rect">
            <a:avLst/>
          </a:prstGeom>
        </p:spPr>
      </p:pic>
      <p:pic>
        <p:nvPicPr>
          <p:cNvPr id="11" name="Picture 10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C3B1FF62-CF13-1A46-2C91-E5D1999AF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37" y="4624277"/>
            <a:ext cx="1905377" cy="1917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0DE62-F6A6-4CEF-446B-7D34BEB76B5D}"/>
              </a:ext>
            </a:extLst>
          </p:cNvPr>
          <p:cNvSpPr txBox="1"/>
          <p:nvPr/>
        </p:nvSpPr>
        <p:spPr>
          <a:xfrm>
            <a:off x="836676" y="704740"/>
            <a:ext cx="105155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IV. 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096C6-6209-6AE3-29C6-BD664AE98DBB}"/>
              </a:ext>
            </a:extLst>
          </p:cNvPr>
          <p:cNvSpPr txBox="1"/>
          <p:nvPr/>
        </p:nvSpPr>
        <p:spPr>
          <a:xfrm>
            <a:off x="836675" y="1386096"/>
            <a:ext cx="105155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cs typeface="Calibri" panose="020F0502020204030204"/>
              </a:rPr>
              <a:t>c. </a:t>
            </a:r>
            <a:r>
              <a:rPr lang="en-US" sz="2800" dirty="0" err="1">
                <a:solidFill>
                  <a:schemeClr val="bg1"/>
                </a:solidFill>
                <a:cs typeface="Calibri" panose="020F0502020204030204"/>
              </a:rPr>
              <a:t>rviz</a:t>
            </a:r>
            <a:r>
              <a:rPr lang="en-US" sz="2800" dirty="0">
                <a:solidFill>
                  <a:schemeClr val="bg1"/>
                </a:solidFill>
                <a:cs typeface="Calibri" panose="020F0502020204030204"/>
              </a:rPr>
              <a:t> 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7BFAFAF-1699-2CAC-FEBD-58924E3E0A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t="7340" r="12462" b="9159"/>
          <a:stretch/>
        </p:blipFill>
        <p:spPr>
          <a:xfrm>
            <a:off x="2884118" y="2255376"/>
            <a:ext cx="6818233" cy="435226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FD3963D-2BD0-91E4-00CB-AFA411CAA7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" t="7341" r="12461" b="9213"/>
          <a:stretch/>
        </p:blipFill>
        <p:spPr>
          <a:xfrm>
            <a:off x="7355771" y="75491"/>
            <a:ext cx="4745045" cy="30249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C2CB84-3634-326D-3A02-ADA5731F0DA4}"/>
              </a:ext>
            </a:extLst>
          </p:cNvPr>
          <p:cNvSpPr txBox="1"/>
          <p:nvPr/>
        </p:nvSpPr>
        <p:spPr>
          <a:xfrm>
            <a:off x="0" y="1914763"/>
            <a:ext cx="2882592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3D visualization tool for 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Renders URDF and allows joint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Shows joint &amp; link transforms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Receives sensor data from Gazebo simulation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EBDE71-D6D1-47D3-69E5-3E8AFC4AA718}"/>
              </a:ext>
            </a:extLst>
          </p:cNvPr>
          <p:cNvSpPr txBox="1"/>
          <p:nvPr/>
        </p:nvSpPr>
        <p:spPr>
          <a:xfrm>
            <a:off x="4155293" y="281853"/>
            <a:ext cx="288259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Top/Front view of rendered rover URDF with joint coordinate frame transforms and link names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1451DC-3706-FCDE-95EB-F5F56655E937}"/>
              </a:ext>
            </a:extLst>
          </p:cNvPr>
          <p:cNvSpPr txBox="1"/>
          <p:nvPr/>
        </p:nvSpPr>
        <p:spPr>
          <a:xfrm>
            <a:off x="9875754" y="3341891"/>
            <a:ext cx="237252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Under view showing base link where transforms originate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36B8D6-57B5-85E5-84EC-F6859A1FB3D5}"/>
              </a:ext>
            </a:extLst>
          </p:cNvPr>
          <p:cNvCxnSpPr/>
          <p:nvPr/>
        </p:nvCxnSpPr>
        <p:spPr>
          <a:xfrm>
            <a:off x="7037885" y="923637"/>
            <a:ext cx="1829668" cy="413640"/>
          </a:xfrm>
          <a:prstGeom prst="straightConnector1">
            <a:avLst/>
          </a:prstGeom>
          <a:ln w="38100">
            <a:solidFill>
              <a:srgbClr val="66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BA1F4F-42D1-9484-9B82-68145D96EDC3}"/>
              </a:ext>
            </a:extLst>
          </p:cNvPr>
          <p:cNvCxnSpPr/>
          <p:nvPr/>
        </p:nvCxnSpPr>
        <p:spPr>
          <a:xfrm flipH="1">
            <a:off x="8218967" y="3781760"/>
            <a:ext cx="1656787" cy="258612"/>
          </a:xfrm>
          <a:prstGeom prst="straightConnector1">
            <a:avLst/>
          </a:prstGeom>
          <a:ln w="38100">
            <a:solidFill>
              <a:srgbClr val="66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64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147276-8664-C433-78CE-E45CA4AA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picture containing text, projectile, night sky&#10;&#10;Description automatically generated">
            <a:extLst>
              <a:ext uri="{FF2B5EF4-FFF2-40B4-BE49-F238E27FC236}">
                <a16:creationId xmlns:a16="http://schemas.microsoft.com/office/drawing/2014/main" id="{5CF867DA-046C-F7F4-370E-A2C52CAAA1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588"/>
            <a:ext cx="12192000" cy="68564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B94646-9841-7764-6E72-51407DB7B4ED}"/>
              </a:ext>
            </a:extLst>
          </p:cNvPr>
          <p:cNvSpPr/>
          <p:nvPr/>
        </p:nvSpPr>
        <p:spPr>
          <a:xfrm>
            <a:off x="-1504" y="0"/>
            <a:ext cx="1219198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53C0F93-584B-191D-5723-A30F1095A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1" y="4500880"/>
            <a:ext cx="2167286" cy="2164080"/>
          </a:xfrm>
          <a:prstGeom prst="rect">
            <a:avLst/>
          </a:prstGeom>
        </p:spPr>
      </p:pic>
      <p:pic>
        <p:nvPicPr>
          <p:cNvPr id="11" name="Picture 10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C3B1FF62-CF13-1A46-2C91-E5D1999AF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37" y="4624277"/>
            <a:ext cx="1905377" cy="1917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0DE62-F6A6-4CEF-446B-7D34BEB76B5D}"/>
              </a:ext>
            </a:extLst>
          </p:cNvPr>
          <p:cNvSpPr txBox="1"/>
          <p:nvPr/>
        </p:nvSpPr>
        <p:spPr>
          <a:xfrm>
            <a:off x="836676" y="704740"/>
            <a:ext cx="105155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IV. 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096C6-6209-6AE3-29C6-BD664AE98DBB}"/>
              </a:ext>
            </a:extLst>
          </p:cNvPr>
          <p:cNvSpPr txBox="1"/>
          <p:nvPr/>
        </p:nvSpPr>
        <p:spPr>
          <a:xfrm>
            <a:off x="836675" y="1481793"/>
            <a:ext cx="2553797" cy="30162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cs typeface="Calibri" panose="020F0502020204030204"/>
              </a:rPr>
              <a:t>d. Gazebo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Physics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Specific environment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Inertia, collision, gravity,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etc</a:t>
            </a:r>
            <a:endParaRPr lang="en-US" dirty="0">
              <a:solidFill>
                <a:schemeClr val="bg1"/>
              </a:solidFill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Further specification of robot behavior in simulation environment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60EE2C-9E51-B592-CA32-A32B954F2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10" y="306152"/>
            <a:ext cx="4975504" cy="13845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376F81-37DB-892D-08BB-052300A89266}"/>
              </a:ext>
            </a:extLst>
          </p:cNvPr>
          <p:cNvSpPr txBox="1"/>
          <p:nvPr/>
        </p:nvSpPr>
        <p:spPr>
          <a:xfrm>
            <a:off x="9678256" y="1325366"/>
            <a:ext cx="135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Inertia Calcs</a:t>
            </a:r>
          </a:p>
        </p:txBody>
      </p:sp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F784409-48EA-E0E0-433A-244A15B44B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 t="5426" b="7304"/>
          <a:stretch/>
        </p:blipFill>
        <p:spPr>
          <a:xfrm>
            <a:off x="3323699" y="2888289"/>
            <a:ext cx="6475228" cy="377667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78DFC2-ABEA-CE2E-6C9A-E21E3789F5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57" y="1474181"/>
            <a:ext cx="2660339" cy="12825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903443-44BA-D64B-1352-3693ECA7B339}"/>
              </a:ext>
            </a:extLst>
          </p:cNvPr>
          <p:cNvSpPr txBox="1"/>
          <p:nvPr/>
        </p:nvSpPr>
        <p:spPr>
          <a:xfrm>
            <a:off x="4261849" y="629088"/>
            <a:ext cx="23718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Gazebo only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5D8BC2-429E-340D-4BA0-36F7FD31E161}"/>
              </a:ext>
            </a:extLst>
          </p:cNvPr>
          <p:cNvSpPr txBox="1"/>
          <p:nvPr/>
        </p:nvSpPr>
        <p:spPr>
          <a:xfrm>
            <a:off x="1522772" y="4612782"/>
            <a:ext cx="237180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ROS control</a:t>
            </a:r>
          </a:p>
          <a:p>
            <a:pPr algn="ctr"/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terminal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CB7D9E-A73B-1E2A-65B5-902112CF1C5F}"/>
              </a:ext>
            </a:extLst>
          </p:cNvPr>
          <p:cNvSpPr txBox="1"/>
          <p:nvPr/>
        </p:nvSpPr>
        <p:spPr>
          <a:xfrm>
            <a:off x="5726680" y="2221567"/>
            <a:ext cx="23718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rviz</a:t>
            </a:r>
            <a:endParaRPr lang="en-US" dirty="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5E87B7-B199-5F16-C515-896516601149}"/>
              </a:ext>
            </a:extLst>
          </p:cNvPr>
          <p:cNvSpPr txBox="1"/>
          <p:nvPr/>
        </p:nvSpPr>
        <p:spPr>
          <a:xfrm>
            <a:off x="4006492" y="3341474"/>
            <a:ext cx="23718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rviz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 lidar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C890E5-10C6-D0CD-7479-D05E8F8C90D3}"/>
              </a:ext>
            </a:extLst>
          </p:cNvPr>
          <p:cNvSpPr txBox="1"/>
          <p:nvPr/>
        </p:nvSpPr>
        <p:spPr>
          <a:xfrm>
            <a:off x="7680146" y="2379786"/>
            <a:ext cx="23718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rviz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 camera 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1F1D5D-6684-A6C1-D17B-EEAF7641ED96}"/>
              </a:ext>
            </a:extLst>
          </p:cNvPr>
          <p:cNvSpPr txBox="1"/>
          <p:nvPr/>
        </p:nvSpPr>
        <p:spPr>
          <a:xfrm>
            <a:off x="9695252" y="3656145"/>
            <a:ext cx="23718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Gazebo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376FF6F1-7EBA-B1DA-945A-FA1A1F2B8B33}"/>
              </a:ext>
            </a:extLst>
          </p:cNvPr>
          <p:cNvSpPr/>
          <p:nvPr/>
        </p:nvSpPr>
        <p:spPr>
          <a:xfrm rot="5400000">
            <a:off x="5675900" y="631505"/>
            <a:ext cx="402796" cy="4442376"/>
          </a:xfrm>
          <a:prstGeom prst="leftBrace">
            <a:avLst>
              <a:gd name="adj1" fmla="val 59405"/>
              <a:gd name="adj2" fmla="val 2664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D276E9-34F5-1955-5317-AC90DD1AC556}"/>
              </a:ext>
            </a:extLst>
          </p:cNvPr>
          <p:cNvCxnSpPr/>
          <p:nvPr/>
        </p:nvCxnSpPr>
        <p:spPr>
          <a:xfrm>
            <a:off x="2936553" y="5259113"/>
            <a:ext cx="1069939" cy="56162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3726CF6-9666-01D9-4B5D-93801109CAFF}"/>
              </a:ext>
            </a:extLst>
          </p:cNvPr>
          <p:cNvCxnSpPr>
            <a:stCxn id="18" idx="2"/>
          </p:cNvCxnSpPr>
          <p:nvPr/>
        </p:nvCxnSpPr>
        <p:spPr>
          <a:xfrm flipH="1">
            <a:off x="5224567" y="998420"/>
            <a:ext cx="223184" cy="4074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9F4B2D-5065-403B-CC1E-ACDF64507936}"/>
              </a:ext>
            </a:extLst>
          </p:cNvPr>
          <p:cNvCxnSpPr/>
          <p:nvPr/>
        </p:nvCxnSpPr>
        <p:spPr>
          <a:xfrm flipH="1">
            <a:off x="7907344" y="2749118"/>
            <a:ext cx="761329" cy="67988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A7E22D2-1717-A138-7A14-F49604F559C2}"/>
              </a:ext>
            </a:extLst>
          </p:cNvPr>
          <p:cNvCxnSpPr/>
          <p:nvPr/>
        </p:nvCxnSpPr>
        <p:spPr>
          <a:xfrm flipH="1">
            <a:off x="8241685" y="4025477"/>
            <a:ext cx="2473311" cy="98962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57DFC26-3DD7-98D2-7A8E-E6870C98C82D}"/>
              </a:ext>
            </a:extLst>
          </p:cNvPr>
          <p:cNvCxnSpPr>
            <a:cxnSpLocks/>
          </p:cNvCxnSpPr>
          <p:nvPr/>
        </p:nvCxnSpPr>
        <p:spPr>
          <a:xfrm>
            <a:off x="5224567" y="3665995"/>
            <a:ext cx="160824" cy="18398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28476E8-FEBA-BA14-9A6F-69C8F69FFEF1}"/>
              </a:ext>
            </a:extLst>
          </p:cNvPr>
          <p:cNvCxnSpPr>
            <a:cxnSpLocks/>
          </p:cNvCxnSpPr>
          <p:nvPr/>
        </p:nvCxnSpPr>
        <p:spPr>
          <a:xfrm flipH="1">
            <a:off x="5192394" y="3665995"/>
            <a:ext cx="32173" cy="7544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44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147276-8664-C433-78CE-E45CA4AA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picture containing text, projectile, night sky&#10;&#10;Description automatically generated">
            <a:extLst>
              <a:ext uri="{FF2B5EF4-FFF2-40B4-BE49-F238E27FC236}">
                <a16:creationId xmlns:a16="http://schemas.microsoft.com/office/drawing/2014/main" id="{5CF867DA-046C-F7F4-370E-A2C52CAAA1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588"/>
            <a:ext cx="12192000" cy="68564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B94646-9841-7764-6E72-51407DB7B4ED}"/>
              </a:ext>
            </a:extLst>
          </p:cNvPr>
          <p:cNvSpPr/>
          <p:nvPr/>
        </p:nvSpPr>
        <p:spPr>
          <a:xfrm>
            <a:off x="-1504" y="0"/>
            <a:ext cx="1219198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53C0F93-584B-191D-5723-A30F1095A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1" y="4500880"/>
            <a:ext cx="2167286" cy="2164080"/>
          </a:xfrm>
          <a:prstGeom prst="rect">
            <a:avLst/>
          </a:prstGeom>
        </p:spPr>
      </p:pic>
      <p:pic>
        <p:nvPicPr>
          <p:cNvPr id="11" name="Picture 10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C3B1FF62-CF13-1A46-2C91-E5D1999AFD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37" y="4624277"/>
            <a:ext cx="1905377" cy="1917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0DE62-F6A6-4CEF-446B-7D34BEB76B5D}"/>
              </a:ext>
            </a:extLst>
          </p:cNvPr>
          <p:cNvSpPr txBox="1"/>
          <p:nvPr/>
        </p:nvSpPr>
        <p:spPr>
          <a:xfrm>
            <a:off x="836676" y="704740"/>
            <a:ext cx="105155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IV. 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096C6-6209-6AE3-29C6-BD664AE98DBB}"/>
              </a:ext>
            </a:extLst>
          </p:cNvPr>
          <p:cNvSpPr txBox="1"/>
          <p:nvPr/>
        </p:nvSpPr>
        <p:spPr>
          <a:xfrm>
            <a:off x="836675" y="1481793"/>
            <a:ext cx="105155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cs typeface="Calibri" panose="020F0502020204030204"/>
              </a:rPr>
              <a:t>e. Demo</a:t>
            </a:r>
          </a:p>
        </p:txBody>
      </p:sp>
      <p:pic>
        <p:nvPicPr>
          <p:cNvPr id="2" name="Online Media 1" title="Wheeled Mobile Robot Simulation of Lunar Rover">
            <a:hlinkClick r:id="" action="ppaction://media"/>
            <a:extLst>
              <a:ext uri="{FF2B5EF4-FFF2-40B4-BE49-F238E27FC236}">
                <a16:creationId xmlns:a16="http://schemas.microsoft.com/office/drawing/2014/main" id="{D6F8F39F-7E7E-0519-A9E6-1CF80903185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2413344" y="1507515"/>
            <a:ext cx="7362259" cy="415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1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147276-8664-C433-78CE-E45CA4AA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picture containing text, projectile, night sky&#10;&#10;Description automatically generated">
            <a:extLst>
              <a:ext uri="{FF2B5EF4-FFF2-40B4-BE49-F238E27FC236}">
                <a16:creationId xmlns:a16="http://schemas.microsoft.com/office/drawing/2014/main" id="{5CF867DA-046C-F7F4-370E-A2C52CAAA1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588"/>
            <a:ext cx="12192000" cy="68564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B94646-9841-7764-6E72-51407DB7B4ED}"/>
              </a:ext>
            </a:extLst>
          </p:cNvPr>
          <p:cNvSpPr/>
          <p:nvPr/>
        </p:nvSpPr>
        <p:spPr>
          <a:xfrm>
            <a:off x="-1504" y="0"/>
            <a:ext cx="1219198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53C0F93-584B-191D-5723-A30F1095A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1" y="4500880"/>
            <a:ext cx="2167286" cy="2164080"/>
          </a:xfrm>
          <a:prstGeom prst="rect">
            <a:avLst/>
          </a:prstGeom>
        </p:spPr>
      </p:pic>
      <p:pic>
        <p:nvPicPr>
          <p:cNvPr id="11" name="Picture 10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C3B1FF62-CF13-1A46-2C91-E5D1999AF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37" y="4624277"/>
            <a:ext cx="1905377" cy="1917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0DE62-F6A6-4CEF-446B-7D34BEB76B5D}"/>
              </a:ext>
            </a:extLst>
          </p:cNvPr>
          <p:cNvSpPr txBox="1"/>
          <p:nvPr/>
        </p:nvSpPr>
        <p:spPr>
          <a:xfrm>
            <a:off x="836676" y="704740"/>
            <a:ext cx="105155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V. Rover Integration &amp; Testing </a:t>
            </a:r>
            <a:r>
              <a:rPr lang="en-US" sz="2000" dirty="0">
                <a:solidFill>
                  <a:schemeClr val="bg1"/>
                </a:solidFill>
              </a:rPr>
              <a:t>(Future Work)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096C6-6209-6AE3-29C6-BD664AE98DBB}"/>
              </a:ext>
            </a:extLst>
          </p:cNvPr>
          <p:cNvSpPr txBox="1"/>
          <p:nvPr/>
        </p:nvSpPr>
        <p:spPr>
          <a:xfrm>
            <a:off x="836675" y="1481793"/>
            <a:ext cx="5259325" cy="29854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cs typeface="Calibri" panose="020F0502020204030204"/>
              </a:rPr>
              <a:t>Phase VI: Integration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Jan -&gt; mid Feb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Normally wouldn’t be able to work on software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Simulation ready to go removes this roadblock</a:t>
            </a:r>
            <a:endParaRPr lang="en-US" sz="2800" dirty="0">
              <a:solidFill>
                <a:schemeClr val="bg1"/>
              </a:solidFill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Incremental addition of algorithms / software blocks to ROS / </a:t>
            </a:r>
            <a:r>
              <a:rPr lang="en-US" sz="2000" dirty="0" err="1">
                <a:solidFill>
                  <a:schemeClr val="bg1"/>
                </a:solidFill>
                <a:cs typeface="Calibri" panose="020F0502020204030204"/>
              </a:rPr>
              <a:t>rviz</a:t>
            </a: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 / Gazebo for testing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AFE07A-8B4B-4693-CF28-04AB87C52694}"/>
              </a:ext>
            </a:extLst>
          </p:cNvPr>
          <p:cNvSpPr txBox="1"/>
          <p:nvPr/>
        </p:nvSpPr>
        <p:spPr>
          <a:xfrm>
            <a:off x="6094475" y="1474181"/>
            <a:ext cx="5259325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cs typeface="Calibri" panose="020F0502020204030204"/>
              </a:rPr>
              <a:t>Phase V: Debugging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Further refining of autonomy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Hardware specific integration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Sensor tuning / calibration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Bringing simulated control code into real world target hardware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Review of how well simulated vs hardware results matched</a:t>
            </a:r>
          </a:p>
        </p:txBody>
      </p:sp>
    </p:spTree>
    <p:extLst>
      <p:ext uri="{BB962C8B-B14F-4D97-AF65-F5344CB8AC3E}">
        <p14:creationId xmlns:p14="http://schemas.microsoft.com/office/powerpoint/2010/main" val="3993414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147276-8664-C433-78CE-E45CA4AA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picture containing text, projectile, night sky&#10;&#10;Description automatically generated">
            <a:extLst>
              <a:ext uri="{FF2B5EF4-FFF2-40B4-BE49-F238E27FC236}">
                <a16:creationId xmlns:a16="http://schemas.microsoft.com/office/drawing/2014/main" id="{5CF867DA-046C-F7F4-370E-A2C52CAAA1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588"/>
            <a:ext cx="12192000" cy="68564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B94646-9841-7764-6E72-51407DB7B4ED}"/>
              </a:ext>
            </a:extLst>
          </p:cNvPr>
          <p:cNvSpPr/>
          <p:nvPr/>
        </p:nvSpPr>
        <p:spPr>
          <a:xfrm>
            <a:off x="-1504" y="0"/>
            <a:ext cx="1219198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53C0F93-584B-191D-5723-A30F1095A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1" y="4500880"/>
            <a:ext cx="2167286" cy="2164080"/>
          </a:xfrm>
          <a:prstGeom prst="rect">
            <a:avLst/>
          </a:prstGeom>
        </p:spPr>
      </p:pic>
      <p:pic>
        <p:nvPicPr>
          <p:cNvPr id="11" name="Picture 10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C3B1FF62-CF13-1A46-2C91-E5D1999AF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37" y="4624277"/>
            <a:ext cx="1905377" cy="1917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0DE62-F6A6-4CEF-446B-7D34BEB76B5D}"/>
              </a:ext>
            </a:extLst>
          </p:cNvPr>
          <p:cNvSpPr txBox="1"/>
          <p:nvPr/>
        </p:nvSpPr>
        <p:spPr>
          <a:xfrm>
            <a:off x="836676" y="704740"/>
            <a:ext cx="105155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VI. 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096C6-6209-6AE3-29C6-BD664AE98DBB}"/>
              </a:ext>
            </a:extLst>
          </p:cNvPr>
          <p:cNvSpPr txBox="1"/>
          <p:nvPr/>
        </p:nvSpPr>
        <p:spPr>
          <a:xfrm>
            <a:off x="836675" y="1481793"/>
            <a:ext cx="5259325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cs typeface="Calibri" panose="020F0502020204030204"/>
              </a:rPr>
              <a:t>ROS is awesome!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Steep learning curve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Super powerful for real robotics!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cs typeface="Calibri" panose="020F0502020204030204"/>
              </a:rPr>
              <a:t>New tools take time to learn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Maybe 1 at a time next time!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cs typeface="Calibri" panose="020F0502020204030204"/>
              </a:rPr>
              <a:t>Probably don’t use a VM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Taxed 1 core of my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lil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’ dual-core m3 to the limit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More RAM please!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1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sim_time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 : ~40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real_time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 (s)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69C835-B0F1-7049-E00C-A42CFB585182}"/>
              </a:ext>
            </a:extLst>
          </p:cNvPr>
          <p:cNvSpPr txBox="1"/>
          <p:nvPr/>
        </p:nvSpPr>
        <p:spPr>
          <a:xfrm>
            <a:off x="6095237" y="1474181"/>
            <a:ext cx="5259325" cy="2954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cs typeface="Calibri" panose="020F0502020204030204"/>
              </a:rPr>
              <a:t>True simulation is incredibly complex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2D -&gt; 3D is a huge step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3D ideal -&gt; 3D with environmental variables such as inertia, friction,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etc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 is also huge!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Kinematics, dynamics, &amp; joint transform modelling theory really helps debug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Simulation environments for scalable systems come with many predefined structures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Datatypes, conventions,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etc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 means theory adapts to software not other way around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C951C1-57BA-6E17-52EE-115DA2C76896}"/>
              </a:ext>
            </a:extLst>
          </p:cNvPr>
          <p:cNvSpPr txBox="1"/>
          <p:nvPr/>
        </p:nvSpPr>
        <p:spPr>
          <a:xfrm>
            <a:off x="2373330" y="4628726"/>
            <a:ext cx="757400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cs typeface="Calibri" panose="020F0502020204030204"/>
              </a:rPr>
              <a:t>New Software / Tools Learned:</a:t>
            </a:r>
          </a:p>
          <a:p>
            <a:pPr lvl="1"/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ROS,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rospy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,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roscpp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, Gazebo,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rviz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,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xacro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, SDF, URDF, XML, </a:t>
            </a:r>
            <a:r>
              <a:rPr lang="en-US" dirty="0" err="1">
                <a:solidFill>
                  <a:schemeClr val="bg1"/>
                </a:solidFill>
                <a:cs typeface="Calibri" panose="020F0502020204030204"/>
              </a:rPr>
              <a:t>CMakeLists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, VirtualBox</a:t>
            </a:r>
            <a:r>
              <a:rPr lang="en-US">
                <a:solidFill>
                  <a:schemeClr val="bg1"/>
                </a:solidFill>
                <a:cs typeface="Calibri" panose="020F0502020204030204"/>
              </a:rPr>
              <a:t>, Docker, &amp; more!</a:t>
            </a:r>
            <a:endParaRPr lang="en-US" dirty="0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7893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147276-8664-C433-78CE-E45CA4AA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picture containing text, projectile, night sky&#10;&#10;Description automatically generated">
            <a:extLst>
              <a:ext uri="{FF2B5EF4-FFF2-40B4-BE49-F238E27FC236}">
                <a16:creationId xmlns:a16="http://schemas.microsoft.com/office/drawing/2014/main" id="{5CF867DA-046C-F7F4-370E-A2C52CAAA1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588"/>
            <a:ext cx="12192000" cy="68564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B94646-9841-7764-6E72-51407DB7B4ED}"/>
              </a:ext>
            </a:extLst>
          </p:cNvPr>
          <p:cNvSpPr/>
          <p:nvPr/>
        </p:nvSpPr>
        <p:spPr>
          <a:xfrm>
            <a:off x="-1504" y="0"/>
            <a:ext cx="1219198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53C0F93-584B-191D-5723-A30F1095A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1" y="4500880"/>
            <a:ext cx="2167286" cy="2164080"/>
          </a:xfrm>
          <a:prstGeom prst="rect">
            <a:avLst/>
          </a:prstGeom>
        </p:spPr>
      </p:pic>
      <p:pic>
        <p:nvPicPr>
          <p:cNvPr id="11" name="Picture 10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C3B1FF62-CF13-1A46-2C91-E5D1999AF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37" y="4624277"/>
            <a:ext cx="1905377" cy="1917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0DE62-F6A6-4CEF-446B-7D34BEB76B5D}"/>
              </a:ext>
            </a:extLst>
          </p:cNvPr>
          <p:cNvSpPr txBox="1"/>
          <p:nvPr/>
        </p:nvSpPr>
        <p:spPr>
          <a:xfrm>
            <a:off x="836676" y="704740"/>
            <a:ext cx="105155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VII. 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096C6-6209-6AE3-29C6-BD664AE98DBB}"/>
              </a:ext>
            </a:extLst>
          </p:cNvPr>
          <p:cNvSpPr txBox="1"/>
          <p:nvPr/>
        </p:nvSpPr>
        <p:spPr>
          <a:xfrm>
            <a:off x="836675" y="1481793"/>
            <a:ext cx="10515599" cy="30162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effectLst/>
              </a:rPr>
              <a:t>[1] A. K. El-</a:t>
            </a:r>
            <a:r>
              <a:rPr lang="en-US" sz="900" dirty="0" err="1">
                <a:solidFill>
                  <a:schemeClr val="bg1"/>
                </a:solidFill>
                <a:effectLst/>
              </a:rPr>
              <a:t>Shenawy</a:t>
            </a:r>
            <a:r>
              <a:rPr lang="en-US" sz="900" dirty="0">
                <a:solidFill>
                  <a:schemeClr val="bg1"/>
                </a:solidFill>
                <a:effectLst/>
              </a:rPr>
              <a:t> and T. El-</a:t>
            </a:r>
            <a:r>
              <a:rPr lang="en-US" sz="900" dirty="0" err="1">
                <a:solidFill>
                  <a:schemeClr val="bg1"/>
                </a:solidFill>
                <a:effectLst/>
              </a:rPr>
              <a:t>Derini</a:t>
            </a:r>
            <a:r>
              <a:rPr lang="en-US" sz="900" dirty="0">
                <a:solidFill>
                  <a:schemeClr val="bg1"/>
                </a:solidFill>
                <a:effectLst/>
              </a:rPr>
              <a:t>, “Solving the singularity of car like robot with back trailer,” </a:t>
            </a:r>
            <a:r>
              <a:rPr lang="en-US" sz="900" i="1" dirty="0">
                <a:solidFill>
                  <a:schemeClr val="bg1"/>
                </a:solidFill>
                <a:effectLst/>
              </a:rPr>
              <a:t>2012 22nd International Conference on Computer Theory and Applications (ICCTA)</a:t>
            </a:r>
            <a:r>
              <a:rPr lang="en-US" sz="900" dirty="0">
                <a:solidFill>
                  <a:schemeClr val="bg1"/>
                </a:solidFill>
                <a:effectLst/>
              </a:rPr>
              <a:t>, pp. 105–110, Oct. 2012. 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[2] “</a:t>
            </a:r>
            <a:r>
              <a:rPr lang="en-US" sz="900" dirty="0" err="1">
                <a:solidFill>
                  <a:schemeClr val="bg1"/>
                </a:solidFill>
                <a:effectLst/>
              </a:rPr>
              <a:t>differentialDriveKinematics</a:t>
            </a:r>
            <a:r>
              <a:rPr lang="en-US" sz="900" dirty="0">
                <a:solidFill>
                  <a:schemeClr val="bg1"/>
                </a:solidFill>
                <a:effectLst/>
              </a:rPr>
              <a:t>,” </a:t>
            </a:r>
            <a:r>
              <a:rPr lang="en-US" sz="900" i="1" dirty="0">
                <a:solidFill>
                  <a:schemeClr val="bg1"/>
                </a:solidFill>
                <a:effectLst/>
              </a:rPr>
              <a:t>Differential-drive vehicle model - MATLAB</a:t>
            </a:r>
            <a:r>
              <a:rPr lang="en-US" sz="900" dirty="0">
                <a:solidFill>
                  <a:schemeClr val="bg1"/>
                </a:solidFill>
                <a:effectLst/>
              </a:rPr>
              <a:t>. [Online]. Available: https://www.mathworks.com/help/robotics/ref/differentialdrivekinematics.html#d124e8792. [Accessed: 01-Dec-2022]. 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[3] F. </a:t>
            </a:r>
            <a:r>
              <a:rPr lang="en-US" sz="900" dirty="0" err="1">
                <a:solidFill>
                  <a:schemeClr val="bg1"/>
                </a:solidFill>
                <a:effectLst/>
              </a:rPr>
              <a:t>Dellaert</a:t>
            </a:r>
            <a:r>
              <a:rPr lang="en-US" sz="900" dirty="0">
                <a:solidFill>
                  <a:schemeClr val="bg1"/>
                </a:solidFill>
                <a:effectLst/>
              </a:rPr>
              <a:t> and S. Hutchinson, “Introduction to robotics and perception,” </a:t>
            </a:r>
            <a:r>
              <a:rPr lang="en-US" sz="900" i="1" dirty="0">
                <a:solidFill>
                  <a:schemeClr val="bg1"/>
                </a:solidFill>
                <a:effectLst/>
              </a:rPr>
              <a:t>5.2. Motion Model for the Differential Drive Robot - Introduction to Robotics and Perception</a:t>
            </a:r>
            <a:r>
              <a:rPr lang="en-US" sz="900" dirty="0">
                <a:solidFill>
                  <a:schemeClr val="bg1"/>
                </a:solidFill>
                <a:effectLst/>
              </a:rPr>
              <a:t>, 2021. [Online]. Available: https://www.roboticsbook.org/S52_diffdrive_actions.html. [Accessed: 29-Oct-2022]. 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[4] H. Mittal, “Harshmittal2210/</a:t>
            </a:r>
            <a:r>
              <a:rPr lang="en-US" sz="900" dirty="0" err="1">
                <a:solidFill>
                  <a:schemeClr val="bg1"/>
                </a:solidFill>
                <a:effectLst/>
              </a:rPr>
              <a:t>robotics_ws</a:t>
            </a:r>
            <a:r>
              <a:rPr lang="en-US" sz="900" dirty="0">
                <a:solidFill>
                  <a:schemeClr val="bg1"/>
                </a:solidFill>
                <a:effectLst/>
              </a:rPr>
              <a:t>: Robotics workspace - for different ROS projects,” </a:t>
            </a:r>
            <a:r>
              <a:rPr lang="en-US" sz="900" i="1" dirty="0">
                <a:solidFill>
                  <a:schemeClr val="bg1"/>
                </a:solidFill>
                <a:effectLst/>
              </a:rPr>
              <a:t>GitHub</a:t>
            </a:r>
            <a:r>
              <a:rPr lang="en-US" sz="900" dirty="0">
                <a:solidFill>
                  <a:schemeClr val="bg1"/>
                </a:solidFill>
                <a:effectLst/>
              </a:rPr>
              <a:t>. [Online]. Available: https://github.com/harshmittal2210/Robotics_ws. [Accessed: 17-Nov-2022]. 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[5] H. Mittal, “Learn </a:t>
            </a:r>
            <a:r>
              <a:rPr lang="en-US" sz="900" dirty="0" err="1">
                <a:solidFill>
                  <a:schemeClr val="bg1"/>
                </a:solidFill>
                <a:effectLst/>
              </a:rPr>
              <a:t>ros</a:t>
            </a:r>
            <a:r>
              <a:rPr lang="en-US" sz="900" dirty="0">
                <a:solidFill>
                  <a:schemeClr val="bg1"/>
                </a:solidFill>
                <a:effectLst/>
              </a:rPr>
              <a:t> basics by creating a custom 4 wheeled robot with Camera &amp; LIDAR | Gazebo | URDF | </a:t>
            </a:r>
            <a:r>
              <a:rPr lang="en-US" sz="900" dirty="0" err="1">
                <a:solidFill>
                  <a:schemeClr val="bg1"/>
                </a:solidFill>
                <a:effectLst/>
              </a:rPr>
              <a:t>Xacro</a:t>
            </a:r>
            <a:r>
              <a:rPr lang="en-US" sz="900" dirty="0">
                <a:solidFill>
                  <a:schemeClr val="bg1"/>
                </a:solidFill>
                <a:effectLst/>
              </a:rPr>
              <a:t>,” </a:t>
            </a:r>
            <a:r>
              <a:rPr lang="en-US" sz="900" i="1" dirty="0">
                <a:solidFill>
                  <a:schemeClr val="bg1"/>
                </a:solidFill>
                <a:effectLst/>
              </a:rPr>
              <a:t>YouTube</a:t>
            </a:r>
            <a:r>
              <a:rPr lang="en-US" sz="900" dirty="0">
                <a:solidFill>
                  <a:schemeClr val="bg1"/>
                </a:solidFill>
                <a:effectLst/>
              </a:rPr>
              <a:t>, 27-Dec-2021. [Online]. Available: https://www.youtube.com/watch?v=mDHActlZi50. [Accessed: 17-Nov-2022]. 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[6] K. </a:t>
            </a:r>
            <a:r>
              <a:rPr lang="en-US" sz="900" dirty="0" err="1">
                <a:solidFill>
                  <a:schemeClr val="bg1"/>
                </a:solidFill>
                <a:effectLst/>
              </a:rPr>
              <a:t>Woeltje</a:t>
            </a:r>
            <a:r>
              <a:rPr lang="en-US" sz="900" dirty="0">
                <a:solidFill>
                  <a:schemeClr val="bg1"/>
                </a:solidFill>
                <a:effectLst/>
              </a:rPr>
              <a:t>, “Inertia calculator,” </a:t>
            </a:r>
            <a:r>
              <a:rPr lang="en-US" sz="900" i="1" dirty="0">
                <a:solidFill>
                  <a:schemeClr val="bg1"/>
                </a:solidFill>
                <a:effectLst/>
              </a:rPr>
              <a:t>The Construct ROS Community</a:t>
            </a:r>
            <a:r>
              <a:rPr lang="en-US" sz="900" dirty="0">
                <a:solidFill>
                  <a:schemeClr val="bg1"/>
                </a:solidFill>
                <a:effectLst/>
              </a:rPr>
              <a:t>, 03-Jan-2021. [Online]. Available: https://get-help.robotigniteacademy.com/t/inertia-calculator/7295. [Accessed: 28-Nov-2022]. 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[7] M. </a:t>
            </a:r>
            <a:r>
              <a:rPr lang="en-US" sz="900" dirty="0" err="1">
                <a:solidFill>
                  <a:schemeClr val="bg1"/>
                </a:solidFill>
                <a:effectLst/>
              </a:rPr>
              <a:t>Luqman</a:t>
            </a:r>
            <a:r>
              <a:rPr lang="en-US" sz="900" dirty="0">
                <a:solidFill>
                  <a:schemeClr val="bg1"/>
                </a:solidFill>
                <a:effectLst/>
              </a:rPr>
              <a:t>, “Muhammad </a:t>
            </a:r>
            <a:r>
              <a:rPr lang="en-US" sz="900" dirty="0" err="1">
                <a:solidFill>
                  <a:schemeClr val="bg1"/>
                </a:solidFill>
                <a:effectLst/>
              </a:rPr>
              <a:t>Luqman's</a:t>
            </a:r>
            <a:r>
              <a:rPr lang="en-US" sz="900" dirty="0">
                <a:solidFill>
                  <a:schemeClr val="bg1"/>
                </a:solidFill>
                <a:effectLst/>
              </a:rPr>
              <a:t> YouTube Channel,” </a:t>
            </a:r>
            <a:r>
              <a:rPr lang="en-US" sz="900" i="1" dirty="0">
                <a:solidFill>
                  <a:schemeClr val="bg1"/>
                </a:solidFill>
                <a:effectLst/>
              </a:rPr>
              <a:t>YouTube</a:t>
            </a:r>
            <a:r>
              <a:rPr lang="en-US" sz="900" dirty="0">
                <a:solidFill>
                  <a:schemeClr val="bg1"/>
                </a:solidFill>
                <a:effectLst/>
              </a:rPr>
              <a:t>. [Online]. Available: https://www.youtube.com/@robotisim/videos. [Accessed: 28-Nov-2022]. 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[8] M. </a:t>
            </a:r>
            <a:r>
              <a:rPr lang="en-US" sz="900" dirty="0" err="1">
                <a:solidFill>
                  <a:schemeClr val="bg1"/>
                </a:solidFill>
                <a:effectLst/>
              </a:rPr>
              <a:t>Luqman</a:t>
            </a:r>
            <a:r>
              <a:rPr lang="en-US" sz="900" dirty="0">
                <a:solidFill>
                  <a:schemeClr val="bg1"/>
                </a:solidFill>
                <a:effectLst/>
              </a:rPr>
              <a:t>, “NOSHLUK2/ros1_wiki: This repository contains video demonstration and explanation for ros1 wiki pages,” </a:t>
            </a:r>
            <a:r>
              <a:rPr lang="en-US" sz="900" i="1" dirty="0">
                <a:solidFill>
                  <a:schemeClr val="bg1"/>
                </a:solidFill>
                <a:effectLst/>
              </a:rPr>
              <a:t>GitHub</a:t>
            </a:r>
            <a:r>
              <a:rPr lang="en-US" sz="900" dirty="0">
                <a:solidFill>
                  <a:schemeClr val="bg1"/>
                </a:solidFill>
                <a:effectLst/>
              </a:rPr>
              <a:t>. [Online]. Available: https://github.com/noshluk2/ros1_wiki. [Accessed: 22-Nov-2022]. 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[9] M. </a:t>
            </a:r>
            <a:r>
              <a:rPr lang="en-US" sz="900" dirty="0" err="1">
                <a:solidFill>
                  <a:schemeClr val="bg1"/>
                </a:solidFill>
                <a:effectLst/>
              </a:rPr>
              <a:t>Vona</a:t>
            </a:r>
            <a:r>
              <a:rPr lang="en-US" sz="900" dirty="0">
                <a:solidFill>
                  <a:schemeClr val="bg1"/>
                </a:solidFill>
                <a:effectLst/>
              </a:rPr>
              <a:t>, “CS4610/CS5335: L3 - Differential Drive Kinematics,” </a:t>
            </a:r>
            <a:r>
              <a:rPr lang="en-US" sz="900" i="1" dirty="0">
                <a:solidFill>
                  <a:schemeClr val="bg1"/>
                </a:solidFill>
                <a:effectLst/>
              </a:rPr>
              <a:t>CS4610/CS5335: L3 - differential drive kinematics</a:t>
            </a:r>
            <a:r>
              <a:rPr lang="en-US" sz="900" dirty="0">
                <a:solidFill>
                  <a:schemeClr val="bg1"/>
                </a:solidFill>
                <a:effectLst/>
              </a:rPr>
              <a:t>. [Online]. Available: https://course.ccs.neu.edu/cs4610/L3/L3.html. [Accessed: 13-Oct-2022]. 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[10] “Mobile Robot Kinematics - United States Naval Academy.” [Online]. Available: https://www.usna.edu/Users/cs/crabbe/SI475/current/mob-kin/mobkin.pdf. [Accessed: 08-Nov-2022]. 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[11] </a:t>
            </a:r>
            <a:r>
              <a:rPr lang="en-US" sz="900" dirty="0" err="1">
                <a:solidFill>
                  <a:schemeClr val="bg1"/>
                </a:solidFill>
                <a:effectLst/>
              </a:rPr>
              <a:t>Osrf</a:t>
            </a:r>
            <a:r>
              <a:rPr lang="en-US" sz="900" dirty="0">
                <a:solidFill>
                  <a:schemeClr val="bg1"/>
                </a:solidFill>
                <a:effectLst/>
              </a:rPr>
              <a:t>, “Gazebo tutorials,” </a:t>
            </a:r>
            <a:r>
              <a:rPr lang="en-US" sz="900" i="1" dirty="0">
                <a:solidFill>
                  <a:schemeClr val="bg1"/>
                </a:solidFill>
                <a:effectLst/>
              </a:rPr>
              <a:t>gazebo</a:t>
            </a:r>
            <a:r>
              <a:rPr lang="en-US" sz="900" dirty="0">
                <a:solidFill>
                  <a:schemeClr val="bg1"/>
                </a:solidFill>
                <a:effectLst/>
              </a:rPr>
              <a:t>. [Online]. Available: https://classic.gazebosim.org/tutorials. [Accessed: 16-Oct-2022]. </a:t>
            </a:r>
          </a:p>
          <a:p>
            <a:r>
              <a:rPr lang="en-US" sz="900" dirty="0">
                <a:solidFill>
                  <a:schemeClr val="bg1"/>
                </a:solidFill>
              </a:rPr>
              <a:t>[12] </a:t>
            </a:r>
            <a:r>
              <a:rPr lang="en-US" sz="900" dirty="0">
                <a:solidFill>
                  <a:schemeClr val="bg1"/>
                </a:solidFill>
                <a:effectLst/>
              </a:rPr>
              <a:t>P. </a:t>
            </a:r>
            <a:r>
              <a:rPr lang="en-US" sz="900" dirty="0" err="1">
                <a:solidFill>
                  <a:schemeClr val="bg1"/>
                </a:solidFill>
                <a:effectLst/>
              </a:rPr>
              <a:t>Bhounsule</a:t>
            </a:r>
            <a:r>
              <a:rPr lang="en-US" sz="900" dirty="0">
                <a:solidFill>
                  <a:schemeClr val="bg1"/>
                </a:solidFill>
                <a:effectLst/>
              </a:rPr>
              <a:t>, “Robotics lec7: Inverse kinematics of differential drive car (fall 2020),” </a:t>
            </a:r>
            <a:r>
              <a:rPr lang="en-US" sz="900" i="1" dirty="0">
                <a:solidFill>
                  <a:schemeClr val="bg1"/>
                </a:solidFill>
                <a:effectLst/>
              </a:rPr>
              <a:t>YouTube</a:t>
            </a:r>
            <a:r>
              <a:rPr lang="en-US" sz="900" dirty="0">
                <a:solidFill>
                  <a:schemeClr val="bg1"/>
                </a:solidFill>
                <a:effectLst/>
              </a:rPr>
              <a:t>, 09-Sep-2020. [Online]. Available: https://www.youtube.com/watch?v=6oor2CnSx8M&amp;list=PLc7bpbeTIk741sSBpPzj5hl_L8Wlrn1u8&amp;index=11. [Accessed: 12-Nov-2022]. </a:t>
            </a:r>
            <a:endParaRPr lang="en-US" sz="900" dirty="0">
              <a:solidFill>
                <a:schemeClr val="bg1"/>
              </a:solidFill>
            </a:endParaRPr>
          </a:p>
          <a:p>
            <a:r>
              <a:rPr lang="en-US" sz="900" dirty="0">
                <a:solidFill>
                  <a:schemeClr val="bg1"/>
                </a:solidFill>
              </a:rPr>
              <a:t>[13] P. Muir. “Modeling and control of wheeled mobile robots,” </a:t>
            </a:r>
            <a:r>
              <a:rPr lang="en-US" sz="900" i="1" dirty="0">
                <a:solidFill>
                  <a:schemeClr val="bg1"/>
                </a:solidFill>
              </a:rPr>
              <a:t>PhD dissertation Carnegie Mellon University (1987).</a:t>
            </a:r>
            <a:endParaRPr lang="en-US" sz="900" dirty="0">
              <a:solidFill>
                <a:schemeClr val="bg1"/>
              </a:solidFill>
              <a:effectLst/>
            </a:endParaRP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[14] “Ros developers live-class #14: How to control robot joints with ROS,” </a:t>
            </a:r>
            <a:r>
              <a:rPr lang="en-US" sz="900" i="1" dirty="0">
                <a:solidFill>
                  <a:schemeClr val="bg1"/>
                </a:solidFill>
                <a:effectLst/>
              </a:rPr>
              <a:t>YouTube</a:t>
            </a:r>
            <a:r>
              <a:rPr lang="en-US" sz="900" dirty="0">
                <a:solidFill>
                  <a:schemeClr val="bg1"/>
                </a:solidFill>
                <a:effectLst/>
              </a:rPr>
              <a:t>, 11-Apr-2018. [Online]. Available: https://www.youtube.com/watch?v=M4KF2c3OMSI&amp;list=PLK0b4e05LnzbuxWCdip-2Tf-SIiZle5NA&amp;index=150. [Accessed: 12-Nov-2022]. </a:t>
            </a:r>
          </a:p>
          <a:p>
            <a:r>
              <a:rPr lang="en-US" sz="900" dirty="0">
                <a:solidFill>
                  <a:schemeClr val="bg1"/>
                </a:solidFill>
                <a:effectLst/>
              </a:rPr>
              <a:t>[15] “ROS Tutorials,” </a:t>
            </a:r>
            <a:r>
              <a:rPr lang="en-US" sz="900" i="1" dirty="0">
                <a:solidFill>
                  <a:schemeClr val="bg1"/>
                </a:solidFill>
                <a:effectLst/>
              </a:rPr>
              <a:t>ros.org</a:t>
            </a:r>
            <a:r>
              <a:rPr lang="en-US" sz="900" dirty="0">
                <a:solidFill>
                  <a:schemeClr val="bg1"/>
                </a:solidFill>
                <a:effectLst/>
              </a:rPr>
              <a:t>. [Online]. Available: http://wiki.ros.org/ROS/Tutorials. [Accessed: 10-Oct-2022]. </a:t>
            </a:r>
          </a:p>
          <a:p>
            <a:r>
              <a:rPr lang="en-US" sz="900">
                <a:solidFill>
                  <a:schemeClr val="bg1"/>
                </a:solidFill>
                <a:effectLst/>
              </a:rPr>
              <a:t>[16] </a:t>
            </a:r>
            <a:r>
              <a:rPr lang="en-US" sz="900" dirty="0">
                <a:solidFill>
                  <a:schemeClr val="bg1"/>
                </a:solidFill>
                <a:effectLst/>
              </a:rPr>
              <a:t>T. M. N. El-</a:t>
            </a:r>
            <a:r>
              <a:rPr lang="en-US" sz="900" dirty="0" err="1">
                <a:solidFill>
                  <a:schemeClr val="bg1"/>
                </a:solidFill>
                <a:effectLst/>
              </a:rPr>
              <a:t>Derini</a:t>
            </a:r>
            <a:r>
              <a:rPr lang="en-US" sz="900" dirty="0">
                <a:solidFill>
                  <a:schemeClr val="bg1"/>
                </a:solidFill>
                <a:effectLst/>
              </a:rPr>
              <a:t>, “Individual actuators of a car-like robot with back trailer,” </a:t>
            </a:r>
            <a:r>
              <a:rPr lang="en-US" sz="900" i="1" dirty="0">
                <a:solidFill>
                  <a:schemeClr val="bg1"/>
                </a:solidFill>
                <a:effectLst/>
              </a:rPr>
              <a:t>International Journal of Electrical, Computer, Energetic, and Communications Engineering</a:t>
            </a:r>
            <a:r>
              <a:rPr lang="en-US" sz="900" dirty="0">
                <a:solidFill>
                  <a:schemeClr val="bg1"/>
                </a:solidFill>
                <a:effectLst/>
              </a:rPr>
              <a:t>, vol. 8, no. 12, pp. 1842–1847, 2014. </a:t>
            </a:r>
          </a:p>
          <a:p>
            <a:endParaRPr lang="en-US" sz="10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04686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A picture containing text, projectile, night sky&#10;&#10;Description automatically generated">
            <a:extLst>
              <a:ext uri="{FF2B5EF4-FFF2-40B4-BE49-F238E27FC236}">
                <a16:creationId xmlns:a16="http://schemas.microsoft.com/office/drawing/2014/main" id="{5CF867DA-046C-F7F4-370E-A2C52CAAA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B94646-9841-7764-6E72-51407DB7B4ED}"/>
              </a:ext>
            </a:extLst>
          </p:cNvPr>
          <p:cNvSpPr/>
          <p:nvPr/>
        </p:nvSpPr>
        <p:spPr>
          <a:xfrm>
            <a:off x="-1504" y="0"/>
            <a:ext cx="1219198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53C0F93-584B-191D-5723-A30F1095A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1" y="4500880"/>
            <a:ext cx="2167286" cy="2164080"/>
          </a:xfrm>
          <a:prstGeom prst="rect">
            <a:avLst/>
          </a:prstGeom>
        </p:spPr>
      </p:pic>
      <p:pic>
        <p:nvPicPr>
          <p:cNvPr id="11" name="Picture 10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C3B1FF62-CF13-1A46-2C91-E5D1999AF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37" y="4624277"/>
            <a:ext cx="1905377" cy="19172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4D9B8-D4B9-9E36-58EF-B9C742141D50}"/>
              </a:ext>
            </a:extLst>
          </p:cNvPr>
          <p:cNvSpPr txBox="1"/>
          <p:nvPr/>
        </p:nvSpPr>
        <p:spPr>
          <a:xfrm>
            <a:off x="836676" y="704740"/>
            <a:ext cx="10515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Questions…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4E759D-F9F4-2300-E1FA-3770220C7615}"/>
              </a:ext>
            </a:extLst>
          </p:cNvPr>
          <p:cNvSpPr txBox="1"/>
          <p:nvPr/>
        </p:nvSpPr>
        <p:spPr>
          <a:xfrm>
            <a:off x="836676" y="3013501"/>
            <a:ext cx="1051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514083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147276-8664-C433-78CE-E45CA4AA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picture containing text, projectile, night sky&#10;&#10;Description automatically generated">
            <a:extLst>
              <a:ext uri="{FF2B5EF4-FFF2-40B4-BE49-F238E27FC236}">
                <a16:creationId xmlns:a16="http://schemas.microsoft.com/office/drawing/2014/main" id="{5CF867DA-046C-F7F4-370E-A2C52CAAA1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588"/>
            <a:ext cx="12192000" cy="68564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B94646-9841-7764-6E72-51407DB7B4ED}"/>
              </a:ext>
            </a:extLst>
          </p:cNvPr>
          <p:cNvSpPr/>
          <p:nvPr/>
        </p:nvSpPr>
        <p:spPr>
          <a:xfrm>
            <a:off x="-1504" y="0"/>
            <a:ext cx="1219198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53C0F93-584B-191D-5723-A30F1095A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1" y="4500880"/>
            <a:ext cx="2167286" cy="2164080"/>
          </a:xfrm>
          <a:prstGeom prst="rect">
            <a:avLst/>
          </a:prstGeom>
        </p:spPr>
      </p:pic>
      <p:pic>
        <p:nvPicPr>
          <p:cNvPr id="11" name="Picture 10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C3B1FF62-CF13-1A46-2C91-E5D1999AF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37" y="4624277"/>
            <a:ext cx="1905377" cy="1917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0DE62-F6A6-4CEF-446B-7D34BEB76B5D}"/>
              </a:ext>
            </a:extLst>
          </p:cNvPr>
          <p:cNvSpPr txBox="1"/>
          <p:nvPr/>
        </p:nvSpPr>
        <p:spPr>
          <a:xfrm>
            <a:off x="836676" y="704740"/>
            <a:ext cx="105155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Presentation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096C6-6209-6AE3-29C6-BD664AE98DBB}"/>
              </a:ext>
            </a:extLst>
          </p:cNvPr>
          <p:cNvSpPr txBox="1"/>
          <p:nvPr/>
        </p:nvSpPr>
        <p:spPr>
          <a:xfrm>
            <a:off x="835151" y="1474181"/>
            <a:ext cx="5260849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14350" indent="-514350">
              <a:buAutoNum type="romanUcPeriod"/>
            </a:pPr>
            <a:r>
              <a:rPr lang="en-US" sz="2800" dirty="0">
                <a:solidFill>
                  <a:schemeClr val="bg1"/>
                </a:solidFill>
                <a:cs typeface="Calibri" panose="020F0502020204030204"/>
              </a:rPr>
              <a:t>Background</a:t>
            </a:r>
          </a:p>
          <a:p>
            <a:pPr marL="514350" indent="-514350">
              <a:buAutoNum type="romanUcPeriod"/>
            </a:pPr>
            <a:r>
              <a:rPr lang="en-US" sz="2800" dirty="0">
                <a:solidFill>
                  <a:schemeClr val="bg1"/>
                </a:solidFill>
                <a:cs typeface="Calibri" panose="020F0502020204030204"/>
              </a:rPr>
              <a:t>Project Introduction</a:t>
            </a:r>
          </a:p>
          <a:p>
            <a:pPr marL="514350" indent="-514350">
              <a:buAutoNum type="romanUcPeriod"/>
            </a:pPr>
            <a:r>
              <a:rPr lang="en-US" sz="2800" dirty="0">
                <a:solidFill>
                  <a:schemeClr val="bg1"/>
                </a:solidFill>
                <a:cs typeface="Calibri" panose="020F0502020204030204"/>
              </a:rPr>
              <a:t>Mathematical Model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solidFill>
                  <a:schemeClr val="bg1"/>
                </a:solidFill>
                <a:cs typeface="Calibri" panose="020F0502020204030204"/>
              </a:rPr>
              <a:t>True Model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solidFill>
                  <a:schemeClr val="bg1"/>
                </a:solidFill>
                <a:cs typeface="Calibri" panose="020F0502020204030204"/>
              </a:rPr>
              <a:t>Simplified Model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solidFill>
                  <a:schemeClr val="bg1"/>
                </a:solidFill>
                <a:cs typeface="Calibri" panose="020F0502020204030204"/>
              </a:rPr>
              <a:t>Forward Kinematics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>
                <a:solidFill>
                  <a:schemeClr val="bg1"/>
                </a:solidFill>
                <a:cs typeface="Calibri" panose="020F0502020204030204"/>
              </a:rPr>
              <a:t>Inverse Kinematics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90CD59-D5F5-5F2C-3F99-3E9439BC5311}"/>
              </a:ext>
            </a:extLst>
          </p:cNvPr>
          <p:cNvSpPr txBox="1"/>
          <p:nvPr/>
        </p:nvSpPr>
        <p:spPr>
          <a:xfrm>
            <a:off x="6093713" y="1474181"/>
            <a:ext cx="5752846" cy="36625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>
              <a:buFont typeface="+mj-lt"/>
              <a:buAutoNum type="romanUcPeriod" startAt="4"/>
            </a:pPr>
            <a:r>
              <a:rPr lang="en-US" sz="2800" dirty="0">
                <a:solidFill>
                  <a:schemeClr val="bg1"/>
                </a:solidFill>
                <a:cs typeface="Calibri" panose="020F0502020204030204"/>
              </a:rPr>
              <a:t>Simulation</a:t>
            </a:r>
            <a:endParaRPr lang="en-US" sz="2400" dirty="0">
              <a:solidFill>
                <a:schemeClr val="bg1"/>
              </a:solidFill>
              <a:cs typeface="Calibri" panose="020F0502020204030204"/>
            </a:endParaRPr>
          </a:p>
          <a:p>
            <a:pPr marL="1028700" lvl="1" indent="-571500">
              <a:buFont typeface="+mj-lt"/>
              <a:buAutoNum type="alphaLcPeriod"/>
            </a:pPr>
            <a:r>
              <a:rPr lang="en-US" sz="2400" dirty="0">
                <a:solidFill>
                  <a:schemeClr val="bg1"/>
                </a:solidFill>
                <a:cs typeface="Calibri" panose="020F0502020204030204"/>
              </a:rPr>
              <a:t>ROS</a:t>
            </a:r>
          </a:p>
          <a:p>
            <a:pPr marL="1028700" lvl="1" indent="-571500">
              <a:buFont typeface="+mj-lt"/>
              <a:buAutoNum type="alphaLcPeriod"/>
            </a:pPr>
            <a:r>
              <a:rPr lang="en-US" sz="2400" dirty="0">
                <a:solidFill>
                  <a:schemeClr val="bg1"/>
                </a:solidFill>
                <a:cs typeface="Calibri" panose="020F0502020204030204"/>
              </a:rPr>
              <a:t>URDF &amp; other needed filetypes</a:t>
            </a:r>
          </a:p>
          <a:p>
            <a:pPr marL="1028700" lvl="1" indent="-571500">
              <a:buFont typeface="+mj-lt"/>
              <a:buAutoNum type="alphaLcPeriod"/>
            </a:pPr>
            <a:r>
              <a:rPr lang="en-US" sz="2400" dirty="0" err="1">
                <a:solidFill>
                  <a:schemeClr val="bg1"/>
                </a:solidFill>
                <a:cs typeface="Calibri" panose="020F0502020204030204"/>
              </a:rPr>
              <a:t>rviz</a:t>
            </a:r>
            <a:endParaRPr lang="en-US" sz="2400" dirty="0">
              <a:solidFill>
                <a:schemeClr val="bg1"/>
              </a:solidFill>
              <a:cs typeface="Calibri" panose="020F0502020204030204"/>
            </a:endParaRPr>
          </a:p>
          <a:p>
            <a:pPr marL="1028700" lvl="1" indent="-571500">
              <a:buFont typeface="+mj-lt"/>
              <a:buAutoNum type="alphaLcPeriod"/>
            </a:pPr>
            <a:r>
              <a:rPr lang="en-US" sz="2400" dirty="0">
                <a:solidFill>
                  <a:schemeClr val="bg1"/>
                </a:solidFill>
                <a:cs typeface="Calibri" panose="020F0502020204030204"/>
              </a:rPr>
              <a:t>Gazebo</a:t>
            </a:r>
          </a:p>
          <a:p>
            <a:pPr marL="1028700" lvl="1" indent="-571500">
              <a:buFont typeface="+mj-lt"/>
              <a:buAutoNum type="alphaLcPeriod"/>
            </a:pPr>
            <a:r>
              <a:rPr lang="en-US" sz="2400" dirty="0">
                <a:solidFill>
                  <a:schemeClr val="bg1"/>
                </a:solidFill>
                <a:cs typeface="Calibri" panose="020F0502020204030204"/>
              </a:rPr>
              <a:t>Demo</a:t>
            </a:r>
          </a:p>
          <a:p>
            <a:pPr marL="571500" indent="-571500">
              <a:buFont typeface="+mj-lt"/>
              <a:buAutoNum type="romanUcPeriod" startAt="4"/>
            </a:pPr>
            <a:r>
              <a:rPr lang="en-US" sz="2800" dirty="0">
                <a:solidFill>
                  <a:schemeClr val="bg1"/>
                </a:solidFill>
                <a:cs typeface="Calibri" panose="020F0502020204030204"/>
              </a:rPr>
              <a:t>Rover Integration &amp; Testing </a:t>
            </a:r>
            <a:r>
              <a:rPr lang="en-US" sz="1200" dirty="0">
                <a:solidFill>
                  <a:schemeClr val="bg1"/>
                </a:solidFill>
                <a:cs typeface="Calibri" panose="020F0502020204030204"/>
              </a:rPr>
              <a:t>(Future work)</a:t>
            </a:r>
            <a:endParaRPr lang="en-US" sz="2800" dirty="0">
              <a:solidFill>
                <a:schemeClr val="bg1"/>
              </a:solidFill>
              <a:cs typeface="Calibri" panose="020F0502020204030204"/>
            </a:endParaRPr>
          </a:p>
          <a:p>
            <a:pPr marL="571500" indent="-571500">
              <a:buFont typeface="+mj-lt"/>
              <a:buAutoNum type="romanUcPeriod" startAt="4"/>
            </a:pPr>
            <a:r>
              <a:rPr lang="en-US" sz="2800" dirty="0">
                <a:solidFill>
                  <a:schemeClr val="bg1"/>
                </a:solidFill>
                <a:cs typeface="Calibri" panose="020F0502020204030204"/>
              </a:rPr>
              <a:t>Conclusions</a:t>
            </a:r>
          </a:p>
          <a:p>
            <a:pPr marL="571500" indent="-571500">
              <a:buFont typeface="+mj-lt"/>
              <a:buAutoNum type="romanUcPeriod" startAt="4"/>
            </a:pPr>
            <a:r>
              <a:rPr lang="en-US" sz="2800" dirty="0">
                <a:solidFill>
                  <a:schemeClr val="bg1"/>
                </a:solidFill>
                <a:cs typeface="Calibri" panose="020F0502020204030204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984382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147276-8664-C433-78CE-E45CA4AA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picture containing text, projectile, night sky&#10;&#10;Description automatically generated">
            <a:extLst>
              <a:ext uri="{FF2B5EF4-FFF2-40B4-BE49-F238E27FC236}">
                <a16:creationId xmlns:a16="http://schemas.microsoft.com/office/drawing/2014/main" id="{5CF867DA-046C-F7F4-370E-A2C52CAAA1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588"/>
            <a:ext cx="12192000" cy="68564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B94646-9841-7764-6E72-51407DB7B4ED}"/>
              </a:ext>
            </a:extLst>
          </p:cNvPr>
          <p:cNvSpPr/>
          <p:nvPr/>
        </p:nvSpPr>
        <p:spPr>
          <a:xfrm>
            <a:off x="-1504" y="0"/>
            <a:ext cx="1219198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53C0F93-584B-191D-5723-A30F1095A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1" y="4500880"/>
            <a:ext cx="2167286" cy="2164080"/>
          </a:xfrm>
          <a:prstGeom prst="rect">
            <a:avLst/>
          </a:prstGeom>
        </p:spPr>
      </p:pic>
      <p:pic>
        <p:nvPicPr>
          <p:cNvPr id="11" name="Picture 10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C3B1FF62-CF13-1A46-2C91-E5D1999AF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37" y="4624277"/>
            <a:ext cx="1905377" cy="1917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0DE62-F6A6-4CEF-446B-7D34BEB76B5D}"/>
              </a:ext>
            </a:extLst>
          </p:cNvPr>
          <p:cNvSpPr txBox="1"/>
          <p:nvPr/>
        </p:nvSpPr>
        <p:spPr>
          <a:xfrm>
            <a:off x="836676" y="704740"/>
            <a:ext cx="105155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I. 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096C6-6209-6AE3-29C6-BD664AE98DBB}"/>
              </a:ext>
            </a:extLst>
          </p:cNvPr>
          <p:cNvSpPr txBox="1"/>
          <p:nvPr/>
        </p:nvSpPr>
        <p:spPr>
          <a:xfrm>
            <a:off x="836675" y="1481793"/>
            <a:ext cx="10515599" cy="19082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200" b="1" u="sng" dirty="0">
                <a:solidFill>
                  <a:schemeClr val="bg1"/>
                </a:solidFill>
                <a:cs typeface="Calibri" panose="020F0502020204030204"/>
              </a:rPr>
              <a:t>NASA Lunabotics Competition: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cs typeface="Calibri" panose="020F0502020204030204"/>
              </a:rPr>
              <a:t>Multi-University engineering competition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cs typeface="Calibri" panose="020F0502020204030204"/>
              </a:rPr>
              <a:t>Design and build a regolith mining robot within NASA specified constraints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cs typeface="Calibri" panose="020F0502020204030204"/>
              </a:rPr>
              <a:t>Public outreach and activities to grow STEM interest in pre-college youth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cs typeface="Calibri" panose="020F0502020204030204"/>
              </a:rPr>
              <a:t>Acting role as EE/CS Team Lead</a:t>
            </a:r>
          </a:p>
        </p:txBody>
      </p:sp>
    </p:spTree>
    <p:extLst>
      <p:ext uri="{BB962C8B-B14F-4D97-AF65-F5344CB8AC3E}">
        <p14:creationId xmlns:p14="http://schemas.microsoft.com/office/powerpoint/2010/main" val="3703164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147276-8664-C433-78CE-E45CA4AA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picture containing text, projectile, night sky&#10;&#10;Description automatically generated">
            <a:extLst>
              <a:ext uri="{FF2B5EF4-FFF2-40B4-BE49-F238E27FC236}">
                <a16:creationId xmlns:a16="http://schemas.microsoft.com/office/drawing/2014/main" id="{5CF867DA-046C-F7F4-370E-A2C52CAAA1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588"/>
            <a:ext cx="12192000" cy="68564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B94646-9841-7764-6E72-51407DB7B4ED}"/>
              </a:ext>
            </a:extLst>
          </p:cNvPr>
          <p:cNvSpPr/>
          <p:nvPr/>
        </p:nvSpPr>
        <p:spPr>
          <a:xfrm>
            <a:off x="-1504" y="0"/>
            <a:ext cx="1219198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53C0F93-584B-191D-5723-A30F1095A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1" y="4500880"/>
            <a:ext cx="2167286" cy="2164080"/>
          </a:xfrm>
          <a:prstGeom prst="rect">
            <a:avLst/>
          </a:prstGeom>
        </p:spPr>
      </p:pic>
      <p:pic>
        <p:nvPicPr>
          <p:cNvPr id="11" name="Picture 10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C3B1FF62-CF13-1A46-2C91-E5D1999AF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37" y="4624277"/>
            <a:ext cx="1905377" cy="1917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0DE62-F6A6-4CEF-446B-7D34BEB76B5D}"/>
              </a:ext>
            </a:extLst>
          </p:cNvPr>
          <p:cNvSpPr txBox="1"/>
          <p:nvPr/>
        </p:nvSpPr>
        <p:spPr>
          <a:xfrm>
            <a:off x="836676" y="704740"/>
            <a:ext cx="105155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II. Project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096C6-6209-6AE3-29C6-BD664AE98DBB}"/>
              </a:ext>
            </a:extLst>
          </p:cNvPr>
          <p:cNvSpPr txBox="1"/>
          <p:nvPr/>
        </p:nvSpPr>
        <p:spPr>
          <a:xfrm>
            <a:off x="836675" y="1481793"/>
            <a:ext cx="10515599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Calibri" panose="020F0502020204030204"/>
              </a:rPr>
              <a:t>5 Phase project: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cs typeface="Calibri" panose="020F0502020204030204"/>
              </a:rPr>
              <a:t>	I-III: Scoping, Research, &amp; Hardware Design == 1st Semester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cs typeface="Calibri" panose="020F0502020204030204"/>
              </a:rPr>
              <a:t>	IV-V: Building &amp; Debugging == 2nd Semester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cs typeface="Calibri" panose="020F0502020204030204"/>
              </a:rPr>
              <a:t>As rover will be build next term, EE 428 == simulation only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cs typeface="Calibri" panose="020F0502020204030204"/>
              </a:rPr>
              <a:t>Simulation will allow algorithm / software development while waiting for integration – complex computer vision and full autonomous operation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EC8A8F-4EA2-93BE-9959-6716A0F12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361" y="3852610"/>
            <a:ext cx="5594225" cy="264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31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147276-8664-C433-78CE-E45CA4AA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picture containing text, projectile, night sky&#10;&#10;Description automatically generated">
            <a:extLst>
              <a:ext uri="{FF2B5EF4-FFF2-40B4-BE49-F238E27FC236}">
                <a16:creationId xmlns:a16="http://schemas.microsoft.com/office/drawing/2014/main" id="{5CF867DA-046C-F7F4-370E-A2C52CAAA1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588"/>
            <a:ext cx="12192000" cy="68564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B94646-9841-7764-6E72-51407DB7B4ED}"/>
              </a:ext>
            </a:extLst>
          </p:cNvPr>
          <p:cNvSpPr/>
          <p:nvPr/>
        </p:nvSpPr>
        <p:spPr>
          <a:xfrm>
            <a:off x="-1504" y="0"/>
            <a:ext cx="1219198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53C0F93-584B-191D-5723-A30F1095A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1" y="4500880"/>
            <a:ext cx="2167286" cy="2164080"/>
          </a:xfrm>
          <a:prstGeom prst="rect">
            <a:avLst/>
          </a:prstGeom>
        </p:spPr>
      </p:pic>
      <p:pic>
        <p:nvPicPr>
          <p:cNvPr id="11" name="Picture 10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C3B1FF62-CF13-1A46-2C91-E5D1999AF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37" y="4624277"/>
            <a:ext cx="1905377" cy="1917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0DE62-F6A6-4CEF-446B-7D34BEB76B5D}"/>
              </a:ext>
            </a:extLst>
          </p:cNvPr>
          <p:cNvSpPr txBox="1"/>
          <p:nvPr/>
        </p:nvSpPr>
        <p:spPr>
          <a:xfrm>
            <a:off x="836676" y="704740"/>
            <a:ext cx="105155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II. Project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096C6-6209-6AE3-29C6-BD664AE98DBB}"/>
              </a:ext>
            </a:extLst>
          </p:cNvPr>
          <p:cNvSpPr txBox="1"/>
          <p:nvPr/>
        </p:nvSpPr>
        <p:spPr>
          <a:xfrm>
            <a:off x="836675" y="1481793"/>
            <a:ext cx="1051559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Calibri" panose="020F0502020204030204"/>
              </a:rPr>
              <a:t>Hardware</a:t>
            </a:r>
          </a:p>
        </p:txBody>
      </p: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E98DD826-7D64-05C2-38CC-D50164538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452" y="1435910"/>
            <a:ext cx="4816021" cy="1278980"/>
          </a:xfrm>
          <a:prstGeom prst="rect">
            <a:avLst/>
          </a:prstGeom>
        </p:spPr>
      </p:pic>
      <p:pic>
        <p:nvPicPr>
          <p:cNvPr id="8" name="Picture 2" descr="Diagram&#10;&#10;Description automatically generated">
            <a:extLst>
              <a:ext uri="{FF2B5EF4-FFF2-40B4-BE49-F238E27FC236}">
                <a16:creationId xmlns:a16="http://schemas.microsoft.com/office/drawing/2014/main" id="{BDE2271D-17D9-22A2-7600-446D0F9BF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389" y="2160472"/>
            <a:ext cx="3394351" cy="198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inside of a computer&#10;&#10;Description automatically generated with medium confidence">
            <a:extLst>
              <a:ext uri="{FF2B5EF4-FFF2-40B4-BE49-F238E27FC236}">
                <a16:creationId xmlns:a16="http://schemas.microsoft.com/office/drawing/2014/main" id="{1E66FCB7-461B-140F-32E0-A668E928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432" y="2802738"/>
            <a:ext cx="1421670" cy="137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ACD59F4F-D803-0836-30D4-07ABA14C3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233" y="190982"/>
            <a:ext cx="3291728" cy="299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agram&#10;&#10;Description automatically generated">
            <a:extLst>
              <a:ext uri="{FF2B5EF4-FFF2-40B4-BE49-F238E27FC236}">
                <a16:creationId xmlns:a16="http://schemas.microsoft.com/office/drawing/2014/main" id="{B67E58BA-E286-7A5F-93D9-BA996EDE7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495" y="3492232"/>
            <a:ext cx="2500365" cy="100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agram&#10;&#10;Description automatically generated">
            <a:extLst>
              <a:ext uri="{FF2B5EF4-FFF2-40B4-BE49-F238E27FC236}">
                <a16:creationId xmlns:a16="http://schemas.microsoft.com/office/drawing/2014/main" id="{9A8F7949-CB3D-602A-F6CD-649BFC555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54" y="2218938"/>
            <a:ext cx="2047166" cy="134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C957D7-032F-BD83-90D6-0B0B6D305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202" y="4260413"/>
            <a:ext cx="3130532" cy="250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2EC1DA-C4D8-CA71-6BAF-BD4833E9DCCA}"/>
              </a:ext>
            </a:extLst>
          </p:cNvPr>
          <p:cNvSpPr/>
          <p:nvPr/>
        </p:nvSpPr>
        <p:spPr>
          <a:xfrm>
            <a:off x="6006264" y="4838192"/>
            <a:ext cx="3647459" cy="781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1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0C254B2-8D32-1614-3F8E-99DE136D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243" y="4838192"/>
            <a:ext cx="3629439" cy="75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55F8E17-19EA-8DBA-7228-A1A681FFF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495" y="2560776"/>
            <a:ext cx="845051" cy="167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560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147276-8664-C433-78CE-E45CA4AA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picture containing text, projectile, night sky&#10;&#10;Description automatically generated">
            <a:extLst>
              <a:ext uri="{FF2B5EF4-FFF2-40B4-BE49-F238E27FC236}">
                <a16:creationId xmlns:a16="http://schemas.microsoft.com/office/drawing/2014/main" id="{5CF867DA-046C-F7F4-370E-A2C52CAAA1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588"/>
            <a:ext cx="12192000" cy="68564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B94646-9841-7764-6E72-51407DB7B4ED}"/>
              </a:ext>
            </a:extLst>
          </p:cNvPr>
          <p:cNvSpPr/>
          <p:nvPr/>
        </p:nvSpPr>
        <p:spPr>
          <a:xfrm>
            <a:off x="-1524" y="0"/>
            <a:ext cx="1219198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53C0F93-584B-191D-5723-A30F1095A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1" y="4500880"/>
            <a:ext cx="2167286" cy="2164080"/>
          </a:xfrm>
          <a:prstGeom prst="rect">
            <a:avLst/>
          </a:prstGeom>
        </p:spPr>
      </p:pic>
      <p:pic>
        <p:nvPicPr>
          <p:cNvPr id="11" name="Picture 10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C3B1FF62-CF13-1A46-2C91-E5D1999AF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37" y="4624277"/>
            <a:ext cx="1905377" cy="1917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0DE62-F6A6-4CEF-446B-7D34BEB76B5D}"/>
              </a:ext>
            </a:extLst>
          </p:cNvPr>
          <p:cNvSpPr txBox="1"/>
          <p:nvPr/>
        </p:nvSpPr>
        <p:spPr>
          <a:xfrm>
            <a:off x="836676" y="704740"/>
            <a:ext cx="105155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III. Mathematical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096C6-6209-6AE3-29C6-BD664AE98DBB}"/>
              </a:ext>
            </a:extLst>
          </p:cNvPr>
          <p:cNvSpPr txBox="1"/>
          <p:nvPr/>
        </p:nvSpPr>
        <p:spPr>
          <a:xfrm>
            <a:off x="836675" y="1481793"/>
            <a:ext cx="105155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cs typeface="Calibri" panose="020F0502020204030204"/>
              </a:rPr>
              <a:t>a. True Model</a:t>
            </a:r>
          </a:p>
        </p:txBody>
      </p:sp>
      <p:pic>
        <p:nvPicPr>
          <p:cNvPr id="62" name="Picture 61" descr="Diagram&#10;&#10;Description automatically generated">
            <a:extLst>
              <a:ext uri="{FF2B5EF4-FFF2-40B4-BE49-F238E27FC236}">
                <a16:creationId xmlns:a16="http://schemas.microsoft.com/office/drawing/2014/main" id="{15028C8A-439E-F722-C534-5082AAE94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1" y="2169963"/>
            <a:ext cx="4134644" cy="2001860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D852D64D-EE16-BCE8-EE42-D159D2565ABB}"/>
              </a:ext>
            </a:extLst>
          </p:cNvPr>
          <p:cNvGrpSpPr/>
          <p:nvPr/>
        </p:nvGrpSpPr>
        <p:grpSpPr>
          <a:xfrm>
            <a:off x="4667653" y="1646034"/>
            <a:ext cx="2167286" cy="2510862"/>
            <a:chOff x="5061877" y="2113415"/>
            <a:chExt cx="2167286" cy="2510862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6F05555-1A13-2DE9-3B9A-60A1B8CDB3E5}"/>
                </a:ext>
              </a:extLst>
            </p:cNvPr>
            <p:cNvSpPr/>
            <p:nvPr/>
          </p:nvSpPr>
          <p:spPr>
            <a:xfrm>
              <a:off x="5061877" y="2113415"/>
              <a:ext cx="2167286" cy="2510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 descr="Table&#10;&#10;Description automatically generated">
              <a:extLst>
                <a:ext uri="{FF2B5EF4-FFF2-40B4-BE49-F238E27FC236}">
                  <a16:creationId xmlns:a16="http://schemas.microsoft.com/office/drawing/2014/main" id="{3C18C7CC-E558-4E84-7B7A-F290BD6FD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831" y="2441895"/>
              <a:ext cx="1905377" cy="365461"/>
            </a:xfrm>
            <a:prstGeom prst="rect">
              <a:avLst/>
            </a:prstGeom>
          </p:spPr>
        </p:pic>
        <p:pic>
          <p:nvPicPr>
            <p:cNvPr id="68" name="Picture 67" descr="Table&#10;&#10;Description automatically generated">
              <a:extLst>
                <a:ext uri="{FF2B5EF4-FFF2-40B4-BE49-F238E27FC236}">
                  <a16:creationId xmlns:a16="http://schemas.microsoft.com/office/drawing/2014/main" id="{4265B9BE-CE73-CCBB-4E51-660CB81C0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830" y="2883114"/>
              <a:ext cx="1905377" cy="351664"/>
            </a:xfrm>
            <a:prstGeom prst="rect">
              <a:avLst/>
            </a:prstGeom>
          </p:spPr>
        </p:pic>
        <p:pic>
          <p:nvPicPr>
            <p:cNvPr id="70" name="Picture 69" descr="Table&#10;&#10;Description automatically generated">
              <a:extLst>
                <a:ext uri="{FF2B5EF4-FFF2-40B4-BE49-F238E27FC236}">
                  <a16:creationId xmlns:a16="http://schemas.microsoft.com/office/drawing/2014/main" id="{D77292EB-8ABA-7609-369D-EC3E5CE17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830" y="3308314"/>
              <a:ext cx="1905377" cy="348191"/>
            </a:xfrm>
            <a:prstGeom prst="rect">
              <a:avLst/>
            </a:prstGeom>
          </p:spPr>
        </p:pic>
        <p:pic>
          <p:nvPicPr>
            <p:cNvPr id="72" name="Picture 71" descr="Table&#10;&#10;Description automatically generated">
              <a:extLst>
                <a:ext uri="{FF2B5EF4-FFF2-40B4-BE49-F238E27FC236}">
                  <a16:creationId xmlns:a16="http://schemas.microsoft.com/office/drawing/2014/main" id="{EEAF75F1-D038-196D-C987-E99614835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830" y="3723354"/>
              <a:ext cx="1905377" cy="336974"/>
            </a:xfrm>
            <a:prstGeom prst="rect">
              <a:avLst/>
            </a:prstGeom>
          </p:spPr>
        </p:pic>
        <p:pic>
          <p:nvPicPr>
            <p:cNvPr id="64" name="Picture 63" descr="Table&#10;&#10;Description automatically generated">
              <a:extLst>
                <a:ext uri="{FF2B5EF4-FFF2-40B4-BE49-F238E27FC236}">
                  <a16:creationId xmlns:a16="http://schemas.microsoft.com/office/drawing/2014/main" id="{CE083146-BECC-A3A4-A063-46C47C422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2829" y="4130722"/>
              <a:ext cx="1905377" cy="370158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C4E9BA6-D6C0-96AA-3F38-FB3565996E7B}"/>
                </a:ext>
              </a:extLst>
            </p:cNvPr>
            <p:cNvSpPr txBox="1"/>
            <p:nvPr/>
          </p:nvSpPr>
          <p:spPr>
            <a:xfrm>
              <a:off x="5425844" y="2155799"/>
              <a:ext cx="1417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D.H. Tables 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6CF7EF7-E404-9980-EC20-3E2323B3947B}"/>
              </a:ext>
            </a:extLst>
          </p:cNvPr>
          <p:cNvGrpSpPr/>
          <p:nvPr/>
        </p:nvGrpSpPr>
        <p:grpSpPr>
          <a:xfrm>
            <a:off x="2460338" y="4388325"/>
            <a:ext cx="5554531" cy="2276635"/>
            <a:chOff x="1099188" y="2954386"/>
            <a:chExt cx="5554531" cy="22766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95C4396-3B05-7B5C-6B1B-B21B5E779462}"/>
                </a:ext>
              </a:extLst>
            </p:cNvPr>
            <p:cNvSpPr/>
            <p:nvPr/>
          </p:nvSpPr>
          <p:spPr>
            <a:xfrm>
              <a:off x="1099188" y="2954386"/>
              <a:ext cx="5554531" cy="2276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 descr="Table&#10;&#10;Description automatically generated with medium confidence">
              <a:extLst>
                <a:ext uri="{FF2B5EF4-FFF2-40B4-BE49-F238E27FC236}">
                  <a16:creationId xmlns:a16="http://schemas.microsoft.com/office/drawing/2014/main" id="{63703E81-02D4-CFDA-6BF7-45B4A88FF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2331" y="3239224"/>
              <a:ext cx="2735293" cy="689043"/>
            </a:xfrm>
            <a:prstGeom prst="rect">
              <a:avLst/>
            </a:prstGeom>
          </p:spPr>
        </p:pic>
        <p:pic>
          <p:nvPicPr>
            <p:cNvPr id="79" name="Picture 78" descr="Table&#10;&#10;Description automatically generated">
              <a:extLst>
                <a:ext uri="{FF2B5EF4-FFF2-40B4-BE49-F238E27FC236}">
                  <a16:creationId xmlns:a16="http://schemas.microsoft.com/office/drawing/2014/main" id="{CE66F4F9-BAC8-981F-76EF-A268C4926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141" y="3239224"/>
              <a:ext cx="2107851" cy="690025"/>
            </a:xfrm>
            <a:prstGeom prst="rect">
              <a:avLst/>
            </a:prstGeom>
          </p:spPr>
        </p:pic>
        <p:pic>
          <p:nvPicPr>
            <p:cNvPr id="81" name="Picture 80" descr="Table&#10;&#10;Description automatically generated with medium confidence">
              <a:extLst>
                <a:ext uri="{FF2B5EF4-FFF2-40B4-BE49-F238E27FC236}">
                  <a16:creationId xmlns:a16="http://schemas.microsoft.com/office/drawing/2014/main" id="{867D6A4F-1E2B-6F36-AABC-C0A747B1D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188" y="3979182"/>
              <a:ext cx="5554531" cy="1244318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D438F64B-B327-EC2F-76E0-11D180E82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9448" y="2976766"/>
              <a:ext cx="1754010" cy="176053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7A5E808B-04F2-9633-8704-B28D4D7676C8}"/>
              </a:ext>
            </a:extLst>
          </p:cNvPr>
          <p:cNvSpPr txBox="1"/>
          <p:nvPr/>
        </p:nvSpPr>
        <p:spPr>
          <a:xfrm>
            <a:off x="6834936" y="762486"/>
            <a:ext cx="5029578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cs typeface="Calibri" panose="020F0502020204030204"/>
              </a:rPr>
              <a:t>Difficulties, Limitations, &amp;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DH convention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cs typeface="Calibri" panose="020F0502020204030204"/>
              </a:rPr>
              <a:t>Only 1 joint in chain so DH Table overkill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cs typeface="Calibri" panose="020F0502020204030204"/>
              </a:rPr>
              <a:t>World to wheel frame includes x, y, &amp; z so no direct DH from world to wheel frame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cs typeface="Calibri" panose="020F0502020204030204"/>
              </a:rPr>
              <a:t>Homogeneous Transform makes more sense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Non-holonomic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cs typeface="Calibri" panose="020F0502020204030204"/>
              </a:rPr>
              <a:t>No direct lateral translation possible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cs typeface="Calibri" panose="020F0502020204030204"/>
              </a:rPr>
              <a:t>Only achieved by combo of </a:t>
            </a:r>
            <a:r>
              <a:rPr lang="en-US" sz="1600" dirty="0" err="1">
                <a:solidFill>
                  <a:schemeClr val="bg1"/>
                </a:solidFill>
                <a:cs typeface="Calibri" panose="020F0502020204030204"/>
              </a:rPr>
              <a:t>Rot,z</a:t>
            </a:r>
            <a:r>
              <a:rPr lang="en-US" sz="1600" dirty="0">
                <a:solidFill>
                  <a:schemeClr val="bg1"/>
                </a:solidFill>
                <a:cs typeface="Calibri" panose="020F0502020204030204"/>
              </a:rPr>
              <a:t> &amp; </a:t>
            </a:r>
            <a:r>
              <a:rPr lang="en-US" sz="1600" dirty="0" err="1">
                <a:solidFill>
                  <a:schemeClr val="bg1"/>
                </a:solidFill>
                <a:cs typeface="Calibri" panose="020F0502020204030204"/>
              </a:rPr>
              <a:t>Trans,x</a:t>
            </a:r>
            <a:endParaRPr lang="en-US" sz="1600" dirty="0">
              <a:solidFill>
                <a:schemeClr val="bg1"/>
              </a:solidFill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Simulation target hardware limitations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cs typeface="Calibri" panose="020F0502020204030204"/>
              </a:rPr>
              <a:t>ROS requires specific Linux distro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cs typeface="Calibri" panose="020F0502020204030204"/>
              </a:rPr>
              <a:t>My more powerful / recent machine (16GB Ram / 4-core i7) has RAID enabled for SATA so failed to install Ubuntu 20.04 dual boot or VM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E23C0F6-0698-DC4D-2111-68DF643EE6BE}"/>
              </a:ext>
            </a:extLst>
          </p:cNvPr>
          <p:cNvSpPr txBox="1"/>
          <p:nvPr/>
        </p:nvSpPr>
        <p:spPr>
          <a:xfrm>
            <a:off x="7983745" y="4301344"/>
            <a:ext cx="2375342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cs typeface="Calibri" panose="020F0502020204030204"/>
              </a:rPr>
              <a:t>Ran simulation on old machine (4GB RAM / 2-core m3 as 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cs typeface="Calibri" panose="020F0502020204030204"/>
              </a:rPr>
              <a:t>Full model    simulation just was   not able to run on available machine</a:t>
            </a:r>
          </a:p>
        </p:txBody>
      </p:sp>
    </p:spTree>
    <p:extLst>
      <p:ext uri="{BB962C8B-B14F-4D97-AF65-F5344CB8AC3E}">
        <p14:creationId xmlns:p14="http://schemas.microsoft.com/office/powerpoint/2010/main" val="3955315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147276-8664-C433-78CE-E45CA4AA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picture containing text, projectile, night sky&#10;&#10;Description automatically generated">
            <a:extLst>
              <a:ext uri="{FF2B5EF4-FFF2-40B4-BE49-F238E27FC236}">
                <a16:creationId xmlns:a16="http://schemas.microsoft.com/office/drawing/2014/main" id="{5CF867DA-046C-F7F4-370E-A2C52CAAA1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588"/>
            <a:ext cx="12192000" cy="68564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B94646-9841-7764-6E72-51407DB7B4ED}"/>
              </a:ext>
            </a:extLst>
          </p:cNvPr>
          <p:cNvSpPr/>
          <p:nvPr/>
        </p:nvSpPr>
        <p:spPr>
          <a:xfrm>
            <a:off x="-1504" y="0"/>
            <a:ext cx="1219198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53C0F93-584B-191D-5723-A30F1095A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1" y="4500880"/>
            <a:ext cx="2167286" cy="2164080"/>
          </a:xfrm>
          <a:prstGeom prst="rect">
            <a:avLst/>
          </a:prstGeom>
        </p:spPr>
      </p:pic>
      <p:pic>
        <p:nvPicPr>
          <p:cNvPr id="11" name="Picture 10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C3B1FF62-CF13-1A46-2C91-E5D1999AF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37" y="4624277"/>
            <a:ext cx="1905377" cy="1917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0DE62-F6A6-4CEF-446B-7D34BEB76B5D}"/>
              </a:ext>
            </a:extLst>
          </p:cNvPr>
          <p:cNvSpPr txBox="1"/>
          <p:nvPr/>
        </p:nvSpPr>
        <p:spPr>
          <a:xfrm>
            <a:off x="836676" y="704740"/>
            <a:ext cx="105155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III. Mathematical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096C6-6209-6AE3-29C6-BD664AE98DBB}"/>
              </a:ext>
            </a:extLst>
          </p:cNvPr>
          <p:cNvSpPr txBox="1"/>
          <p:nvPr/>
        </p:nvSpPr>
        <p:spPr>
          <a:xfrm>
            <a:off x="836675" y="1481793"/>
            <a:ext cx="105155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cs typeface="Calibri" panose="020F0502020204030204"/>
              </a:rPr>
              <a:t>b. Simplified Model</a:t>
            </a:r>
          </a:p>
        </p:txBody>
      </p:sp>
      <p:pic>
        <p:nvPicPr>
          <p:cNvPr id="118" name="Picture 117" descr="Diagram&#10;&#10;Description automatically generated">
            <a:extLst>
              <a:ext uri="{FF2B5EF4-FFF2-40B4-BE49-F238E27FC236}">
                <a16:creationId xmlns:a16="http://schemas.microsoft.com/office/drawing/2014/main" id="{220000F4-9801-D0E0-929A-8B5F2AFF20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73" y="1605900"/>
            <a:ext cx="2729873" cy="240291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63C58C4-E9C4-FD73-D650-56719753B1C8}"/>
              </a:ext>
            </a:extLst>
          </p:cNvPr>
          <p:cNvGrpSpPr/>
          <p:nvPr/>
        </p:nvGrpSpPr>
        <p:grpSpPr>
          <a:xfrm>
            <a:off x="5835868" y="1605900"/>
            <a:ext cx="2584781" cy="2424076"/>
            <a:chOff x="4262250" y="2076804"/>
            <a:chExt cx="2584781" cy="24240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D558A41-27DC-1378-154F-F8B2BE118BC8}"/>
                </a:ext>
              </a:extLst>
            </p:cNvPr>
            <p:cNvGrpSpPr/>
            <p:nvPr/>
          </p:nvGrpSpPr>
          <p:grpSpPr>
            <a:xfrm>
              <a:off x="4262250" y="2076804"/>
              <a:ext cx="2584781" cy="2402910"/>
              <a:chOff x="4262250" y="2076804"/>
              <a:chExt cx="2584781" cy="2402910"/>
            </a:xfrm>
          </p:grpSpPr>
          <p:pic>
            <p:nvPicPr>
              <p:cNvPr id="116" name="Picture 115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979BEC38-7BD6-D43B-C6FE-42617EBC57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490"/>
              <a:stretch/>
            </p:blipFill>
            <p:spPr>
              <a:xfrm>
                <a:off x="4262250" y="2076804"/>
                <a:ext cx="2584781" cy="2402910"/>
              </a:xfrm>
              <a:prstGeom prst="rect">
                <a:avLst/>
              </a:prstGeom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3ADFFE6-5363-B3B7-221A-558028FB60C5}"/>
                  </a:ext>
                </a:extLst>
              </p:cNvPr>
              <p:cNvSpPr/>
              <p:nvPr/>
            </p:nvSpPr>
            <p:spPr>
              <a:xfrm>
                <a:off x="5554640" y="4335416"/>
                <a:ext cx="203200" cy="1442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BFD3419-79DE-7292-D38F-089CCBF0F180}"/>
                    </a:ext>
                  </a:extLst>
                </p:cNvPr>
                <p:cNvSpPr txBox="1"/>
                <p:nvPr/>
              </p:nvSpPr>
              <p:spPr>
                <a:xfrm>
                  <a:off x="5509322" y="4254659"/>
                  <a:ext cx="29383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BFD3419-79DE-7292-D38F-089CCBF0F1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9322" y="4254659"/>
                  <a:ext cx="293836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5B5C70D-6D30-6B29-09F6-FD1F793BB652}"/>
              </a:ext>
            </a:extLst>
          </p:cNvPr>
          <p:cNvSpPr txBox="1"/>
          <p:nvPr/>
        </p:nvSpPr>
        <p:spPr>
          <a:xfrm>
            <a:off x="835149" y="1947728"/>
            <a:ext cx="4999193" cy="19697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cs typeface="Calibri" panose="020F0502020204030204"/>
              </a:rPr>
              <a:t>Differential Drive 2-Wheeled Mobile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Put robot center fixed joint in camera 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cs typeface="Calibri" panose="020F0502020204030204"/>
              </a:rPr>
              <a:t>Also center of axis of rotation for wheels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Operate both right &amp; both left wheels at same control velocity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cs typeface="Calibri" panose="020F0502020204030204"/>
              </a:rPr>
              <a:t>Slippage will occur but not a performance concern given the loose regolith terrain</a:t>
            </a:r>
          </a:p>
        </p:txBody>
      </p:sp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7887765F-6DCD-7CA2-AFA3-F5EA36BC05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365" y="4604397"/>
            <a:ext cx="5188217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28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147276-8664-C433-78CE-E45CA4AA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picture containing text, projectile, night sky&#10;&#10;Description automatically generated">
            <a:extLst>
              <a:ext uri="{FF2B5EF4-FFF2-40B4-BE49-F238E27FC236}">
                <a16:creationId xmlns:a16="http://schemas.microsoft.com/office/drawing/2014/main" id="{5CF867DA-046C-F7F4-370E-A2C52CAAA1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588"/>
            <a:ext cx="12192000" cy="68564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B94646-9841-7764-6E72-51407DB7B4ED}"/>
              </a:ext>
            </a:extLst>
          </p:cNvPr>
          <p:cNvSpPr/>
          <p:nvPr/>
        </p:nvSpPr>
        <p:spPr>
          <a:xfrm>
            <a:off x="20" y="0"/>
            <a:ext cx="1219198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53C0F93-584B-191D-5723-A30F1095A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1" y="4500880"/>
            <a:ext cx="2167286" cy="2164080"/>
          </a:xfrm>
          <a:prstGeom prst="rect">
            <a:avLst/>
          </a:prstGeom>
        </p:spPr>
      </p:pic>
      <p:pic>
        <p:nvPicPr>
          <p:cNvPr id="11" name="Picture 10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C3B1FF62-CF13-1A46-2C91-E5D1999AF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37" y="4624277"/>
            <a:ext cx="1905377" cy="1917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0DE62-F6A6-4CEF-446B-7D34BEB76B5D}"/>
              </a:ext>
            </a:extLst>
          </p:cNvPr>
          <p:cNvSpPr txBox="1"/>
          <p:nvPr/>
        </p:nvSpPr>
        <p:spPr>
          <a:xfrm>
            <a:off x="836676" y="704740"/>
            <a:ext cx="105155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III. Mathematical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096C6-6209-6AE3-29C6-BD664AE98DBB}"/>
              </a:ext>
            </a:extLst>
          </p:cNvPr>
          <p:cNvSpPr txBox="1"/>
          <p:nvPr/>
        </p:nvSpPr>
        <p:spPr>
          <a:xfrm>
            <a:off x="836675" y="1481793"/>
            <a:ext cx="105155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cs typeface="Calibri" panose="020F0502020204030204"/>
              </a:rPr>
              <a:t>c. Forward Kinematics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C6A344-BD88-4CE8-5825-3F6CA667332F}"/>
                  </a:ext>
                </a:extLst>
              </p:cNvPr>
              <p:cNvSpPr txBox="1"/>
              <p:nvPr/>
            </p:nvSpPr>
            <p:spPr>
              <a:xfrm>
                <a:off x="4099345" y="1370320"/>
                <a:ext cx="7926079" cy="74616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 b="1" u="sng" dirty="0">
                    <a:solidFill>
                      <a:schemeClr val="bg1"/>
                    </a:solidFill>
                    <a:cs typeface="Calibri" panose="020F0502020204030204"/>
                  </a:rPr>
                  <a:t>Problem Statement:</a:t>
                </a:r>
                <a:r>
                  <a:rPr lang="en-US" sz="2000" b="1" dirty="0">
                    <a:solidFill>
                      <a:schemeClr val="bg1"/>
                    </a:solidFill>
                    <a:cs typeface="Calibri" panose="020F0502020204030204"/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  <a:cs typeface="Calibri" panose="020F0502020204030204"/>
                  </a:rPr>
                  <a:t>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  <m:t>𝑟𝑜𝑣𝑒𝑟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  <m:t>𝑛𝑜𝑤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  <a:cs typeface="Calibri" panose="020F0502020204030204"/>
                  </a:rPr>
                  <a:t> 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  <m:t>𝑟𝑜𝑣𝑒𝑟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  <m:t>𝑛𝑜𝑤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  <a:cs typeface="Calibri" panose="020F0502020204030204"/>
                  </a:rPr>
                  <a:t> given axle width W, wheel radius r, wheel motion history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/>
                      </a:rPr>
                      <m:t> &amp; </m:t>
                    </m:r>
                    <m:acc>
                      <m:accPr>
                        <m:chr m:val="̇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/>
                              </a:rPr>
                              <m:t>𝑙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solidFill>
                      <a:schemeClr val="bg1"/>
                    </a:solidFill>
                    <a:cs typeface="Calibri" panose="020F0502020204030204"/>
                  </a:rPr>
                  <a:t>,  and initial position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  <m:t>𝑟𝑜𝑣𝑒𝑟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  <a:cs typeface="Calibri" panose="020F0502020204030204"/>
                  </a:rPr>
                  <a:t> 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  <m:t>𝑟𝑜𝑣𝑒𝑟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  <a:cs typeface="Calibri" panose="020F0502020204030204"/>
                  </a:rPr>
                  <a:t> </a:t>
                </a:r>
                <a:endParaRPr lang="en-US" sz="2000" u="sng" dirty="0">
                  <a:solidFill>
                    <a:schemeClr val="bg1"/>
                  </a:solidFill>
                  <a:cs typeface="Calibri" panose="020F0502020204030204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C6A344-BD88-4CE8-5825-3F6CA6673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345" y="1370320"/>
                <a:ext cx="7926079" cy="746166"/>
              </a:xfrm>
              <a:prstGeom prst="rect">
                <a:avLst/>
              </a:prstGeom>
              <a:blipFill>
                <a:blip r:embed="rId5"/>
                <a:stretch>
                  <a:fillRect l="-769" t="-4918" r="-999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4198DA4-9C78-FA14-6108-36451191FBAF}"/>
              </a:ext>
            </a:extLst>
          </p:cNvPr>
          <p:cNvSpPr txBox="1"/>
          <p:nvPr/>
        </p:nvSpPr>
        <p:spPr>
          <a:xfrm>
            <a:off x="4097821" y="2030303"/>
            <a:ext cx="792607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cs typeface="Calibri" panose="020F0502020204030204"/>
              </a:rPr>
              <a:t>*Note: Due to system nature, velocity space work first, then integrate back to position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32FBA03D-B6E7-30CE-EE1B-BAC54F0AF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727" y="4625089"/>
            <a:ext cx="4290354" cy="191647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E25AF26-5E24-44A1-10B9-0C6515E6FF7F}"/>
              </a:ext>
            </a:extLst>
          </p:cNvPr>
          <p:cNvSpPr/>
          <p:nvPr/>
        </p:nvSpPr>
        <p:spPr>
          <a:xfrm>
            <a:off x="345441" y="2754388"/>
            <a:ext cx="4290354" cy="1363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&#10;&#10;Description automatically generated with low confidence">
            <a:extLst>
              <a:ext uri="{FF2B5EF4-FFF2-40B4-BE49-F238E27FC236}">
                <a16:creationId xmlns:a16="http://schemas.microsoft.com/office/drawing/2014/main" id="{5CA08BC7-7441-9BF7-830F-062E75DB97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1" y="3564219"/>
            <a:ext cx="1880706" cy="554046"/>
          </a:xfrm>
          <a:prstGeom prst="rect">
            <a:avLst/>
          </a:prstGeom>
        </p:spPr>
      </p:pic>
      <p:pic>
        <p:nvPicPr>
          <p:cNvPr id="16" name="Picture 15" descr="A picture containing letter&#10;&#10;Description automatically generated">
            <a:extLst>
              <a:ext uri="{FF2B5EF4-FFF2-40B4-BE49-F238E27FC236}">
                <a16:creationId xmlns:a16="http://schemas.microsoft.com/office/drawing/2014/main" id="{890D2427-15CD-DEC2-9A66-F2B9180E53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251" y="2801612"/>
            <a:ext cx="6419595" cy="1039630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5EC2D863-73B4-6B07-4CDF-B73B163251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1" y="2754388"/>
            <a:ext cx="4290354" cy="8099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1661924-0476-2713-5541-FA59BAC6573A}"/>
              </a:ext>
            </a:extLst>
          </p:cNvPr>
          <p:cNvSpPr txBox="1"/>
          <p:nvPr/>
        </p:nvSpPr>
        <p:spPr>
          <a:xfrm>
            <a:off x="2413591" y="3678865"/>
            <a:ext cx="188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World Frame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77084D-7D51-D624-A5CD-61F0452FA474}"/>
              </a:ext>
            </a:extLst>
          </p:cNvPr>
          <p:cNvSpPr txBox="1"/>
          <p:nvPr/>
        </p:nvSpPr>
        <p:spPr>
          <a:xfrm>
            <a:off x="7570381" y="2859887"/>
            <a:ext cx="3674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Rover Velocity World Frame from Wheel Velocity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F0E951-9B7F-009B-9B86-0FE6FB2550D0}"/>
              </a:ext>
            </a:extLst>
          </p:cNvPr>
          <p:cNvSpPr txBox="1"/>
          <p:nvPr/>
        </p:nvSpPr>
        <p:spPr>
          <a:xfrm>
            <a:off x="2803223" y="4705462"/>
            <a:ext cx="188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Jacobian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A2C037-9F5B-86F5-7025-3D79C99BDEDF}"/>
              </a:ext>
            </a:extLst>
          </p:cNvPr>
          <p:cNvSpPr/>
          <p:nvPr/>
        </p:nvSpPr>
        <p:spPr>
          <a:xfrm>
            <a:off x="7152170" y="4118265"/>
            <a:ext cx="2479481" cy="1516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623678-5EEC-BBFC-F300-A3B81DAEF9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774" y="4537434"/>
            <a:ext cx="2457877" cy="10747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481E792-11D6-4821-1BAA-6C20605C1065}"/>
              </a:ext>
            </a:extLst>
          </p:cNvPr>
          <p:cNvSpPr txBox="1"/>
          <p:nvPr/>
        </p:nvSpPr>
        <p:spPr>
          <a:xfrm>
            <a:off x="7860227" y="4167308"/>
            <a:ext cx="188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Simplified</a:t>
            </a:r>
          </a:p>
        </p:txBody>
      </p:sp>
    </p:spTree>
    <p:extLst>
      <p:ext uri="{BB962C8B-B14F-4D97-AF65-F5344CB8AC3E}">
        <p14:creationId xmlns:p14="http://schemas.microsoft.com/office/powerpoint/2010/main" val="3606829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147276-8664-C433-78CE-E45CA4AA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picture containing text, projectile, night sky&#10;&#10;Description automatically generated">
            <a:extLst>
              <a:ext uri="{FF2B5EF4-FFF2-40B4-BE49-F238E27FC236}">
                <a16:creationId xmlns:a16="http://schemas.microsoft.com/office/drawing/2014/main" id="{5CF867DA-046C-F7F4-370E-A2C52CAAA1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588"/>
            <a:ext cx="12192000" cy="68564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B94646-9841-7764-6E72-51407DB7B4ED}"/>
              </a:ext>
            </a:extLst>
          </p:cNvPr>
          <p:cNvSpPr/>
          <p:nvPr/>
        </p:nvSpPr>
        <p:spPr>
          <a:xfrm>
            <a:off x="-1504" y="0"/>
            <a:ext cx="1219198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53C0F93-584B-191D-5723-A30F1095A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1" y="4500880"/>
            <a:ext cx="2167286" cy="2164080"/>
          </a:xfrm>
          <a:prstGeom prst="rect">
            <a:avLst/>
          </a:prstGeom>
        </p:spPr>
      </p:pic>
      <p:pic>
        <p:nvPicPr>
          <p:cNvPr id="11" name="Picture 10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C3B1FF62-CF13-1A46-2C91-E5D1999AF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37" y="4624277"/>
            <a:ext cx="1905377" cy="1917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0DE62-F6A6-4CEF-446B-7D34BEB76B5D}"/>
              </a:ext>
            </a:extLst>
          </p:cNvPr>
          <p:cNvSpPr txBox="1"/>
          <p:nvPr/>
        </p:nvSpPr>
        <p:spPr>
          <a:xfrm>
            <a:off x="836676" y="704740"/>
            <a:ext cx="105155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III. Mathematical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096C6-6209-6AE3-29C6-BD664AE98DBB}"/>
              </a:ext>
            </a:extLst>
          </p:cNvPr>
          <p:cNvSpPr txBox="1"/>
          <p:nvPr/>
        </p:nvSpPr>
        <p:spPr>
          <a:xfrm>
            <a:off x="836675" y="1481793"/>
            <a:ext cx="105155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cs typeface="Calibri" panose="020F0502020204030204"/>
              </a:rPr>
              <a:t>d. Inverse Kinematics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B0AE07B-C596-2A87-34EA-A365119274AF}"/>
                  </a:ext>
                </a:extLst>
              </p:cNvPr>
              <p:cNvSpPr txBox="1"/>
              <p:nvPr/>
            </p:nvSpPr>
            <p:spPr>
              <a:xfrm>
                <a:off x="4099345" y="1508545"/>
                <a:ext cx="7926079" cy="41447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000" b="1" u="sng" dirty="0">
                    <a:solidFill>
                      <a:schemeClr val="bg1"/>
                    </a:solidFill>
                    <a:cs typeface="Calibri" panose="020F0502020204030204"/>
                  </a:rPr>
                  <a:t>Problem Statement:</a:t>
                </a:r>
                <a:r>
                  <a:rPr lang="en-US" sz="2000" b="1" dirty="0">
                    <a:solidFill>
                      <a:schemeClr val="bg1"/>
                    </a:solidFill>
                    <a:cs typeface="Calibri" panose="020F0502020204030204"/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  <a:cs typeface="Calibri" panose="020F0502020204030204"/>
                  </a:rPr>
                  <a:t> Given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  <m:t>𝑟𝑜𝑣𝑒𝑟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  <a:cs typeface="Calibri" panose="020F0502020204030204"/>
                  </a:rPr>
                  <a:t> 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  <m:t>𝑟𝑜𝑣𝑒𝑟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  <a:cs typeface="Calibri" panose="020F0502020204030204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/>
                      </a:rPr>
                      <m:t>𝜃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cs typeface="Calibri" panose="020F0502020204030204"/>
                  </a:rPr>
                  <a:t>, find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/>
                      </a:rPr>
                      <m:t> &amp; </m:t>
                    </m:r>
                    <m:acc>
                      <m:accPr>
                        <m:chr m:val="̇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 panose="020F0502020204030204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/>
                              </a:rPr>
                              <m:t>𝑙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solidFill>
                      <a:schemeClr val="bg1"/>
                    </a:solidFill>
                    <a:cs typeface="Calibri" panose="020F0502020204030204"/>
                  </a:rPr>
                  <a:t> (or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/>
                      </a:rPr>
                      <m:t>𝑣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/>
                      </a:rPr>
                      <m:t> &amp;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/>
                      </a:rPr>
                      <m:t>𝜔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cs typeface="Calibri" panose="020F0502020204030204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B0AE07B-C596-2A87-34EA-A36511927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345" y="1508545"/>
                <a:ext cx="7926079" cy="414472"/>
              </a:xfrm>
              <a:prstGeom prst="rect">
                <a:avLst/>
              </a:prstGeom>
              <a:blipFill>
                <a:blip r:embed="rId5"/>
                <a:stretch>
                  <a:fillRect l="-769" t="-2941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FFB6367-FC95-63A1-26BA-9724D1D1BD65}"/>
              </a:ext>
            </a:extLst>
          </p:cNvPr>
          <p:cNvSpPr txBox="1"/>
          <p:nvPr/>
        </p:nvSpPr>
        <p:spPr>
          <a:xfrm>
            <a:off x="836675" y="2079266"/>
            <a:ext cx="7926079" cy="16927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cs typeface="Calibri" panose="020F0502020204030204"/>
              </a:rPr>
              <a:t>Infinitely many solutions to get to specified point!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Can rotate in place, then advance in straight line to goal , then rotate again in place to final orientation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A bit goofy looking but allows streamlined mathematics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Calibri" panose="020F0502020204030204"/>
              </a:rPr>
              <a:t>If obstacles, path-planning becomes involved</a:t>
            </a:r>
          </a:p>
        </p:txBody>
      </p:sp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4931B886-8CF4-38B4-9FE8-00D4AAAE3E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083" y="4228985"/>
            <a:ext cx="3530781" cy="156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87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cea914f-2061-4e7a-833b-56ad8fc0046f">
      <Terms xmlns="http://schemas.microsoft.com/office/infopath/2007/PartnerControls"/>
    </lcf76f155ced4ddcb4097134ff3c332f>
    <TaxCatchAll xmlns="539bbe5b-441e-49c9-bdd1-76b11ca505d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67F976C476744C97C9C720F0148C0C" ma:contentTypeVersion="16" ma:contentTypeDescription="Create a new document." ma:contentTypeScope="" ma:versionID="4407fbb59e3f23e562f193c269cc6cca">
  <xsd:schema xmlns:xsd="http://www.w3.org/2001/XMLSchema" xmlns:xs="http://www.w3.org/2001/XMLSchema" xmlns:p="http://schemas.microsoft.com/office/2006/metadata/properties" xmlns:ns2="9cea914f-2061-4e7a-833b-56ad8fc0046f" xmlns:ns3="539bbe5b-441e-49c9-bdd1-76b11ca505df" targetNamespace="http://schemas.microsoft.com/office/2006/metadata/properties" ma:root="true" ma:fieldsID="a8d6585d7b30f4e5d183d5925c11e668" ns2:_="" ns3:_="">
    <xsd:import namespace="9cea914f-2061-4e7a-833b-56ad8fc0046f"/>
    <xsd:import namespace="539bbe5b-441e-49c9-bdd1-76b11ca505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ea914f-2061-4e7a-833b-56ad8fc004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1286ec34-a2ae-4ac6-b6b4-0b3167cce8d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9bbe5b-441e-49c9-bdd1-76b11ca505df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9a66ac2e-90aa-40b0-98e7-e4caf7fdce5a}" ma:internalName="TaxCatchAll" ma:showField="CatchAllData" ma:web="539bbe5b-441e-49c9-bdd1-76b11ca505d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C52F19-6B5A-4ED1-97EC-10191876B27B}">
  <ds:schemaRefs>
    <ds:schemaRef ds:uri="9cea914f-2061-4e7a-833b-56ad8fc0046f"/>
    <ds:schemaRef ds:uri="http://purl.org/dc/terms/"/>
    <ds:schemaRef ds:uri="http://schemas.openxmlformats.org/package/2006/metadata/core-properties"/>
    <ds:schemaRef ds:uri="http://www.w3.org/XML/1998/namespace"/>
    <ds:schemaRef ds:uri="539bbe5b-441e-49c9-bdd1-76b11ca505df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FA4DB95-8283-4815-9CF4-E3FED630D9B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85B7A8-5457-42A0-9626-67CDC9760A50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9cea914f-2061-4e7a-833b-56ad8fc0046f"/>
    <ds:schemaRef ds:uri="539bbe5b-441e-49c9-bdd1-76b11ca505df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9359</TotalTime>
  <Words>1739</Words>
  <Application>Microsoft Office PowerPoint</Application>
  <PresentationFormat>Widescreen</PresentationFormat>
  <Paragraphs>175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Jordan, Kevin</dc:creator>
  <cp:lastModifiedBy>Jordan, Kevin</cp:lastModifiedBy>
  <cp:revision>80</cp:revision>
  <dcterms:created xsi:type="dcterms:W3CDTF">2022-09-17T18:59:32Z</dcterms:created>
  <dcterms:modified xsi:type="dcterms:W3CDTF">2022-12-07T19:30:36Z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0x0101008567F976C476744C97C9C720F0148C0C</vt:lpwstr>
  </property>
  <property fmtid="{D5CDD505-2E9C-101B-9397-08002B2CF9AE}" pid="3" name="MediaServiceImageTags">
    <vt:lpwstr/>
  </property>
</Properties>
</file>